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455" r:id="rId3"/>
    <p:sldId id="513" r:id="rId4"/>
    <p:sldId id="456" r:id="rId5"/>
    <p:sldId id="286" r:id="rId6"/>
    <p:sldId id="370" r:id="rId7"/>
    <p:sldId id="457" r:id="rId8"/>
    <p:sldId id="373" r:id="rId9"/>
    <p:sldId id="459" r:id="rId10"/>
    <p:sldId id="476" r:id="rId11"/>
    <p:sldId id="374" r:id="rId12"/>
    <p:sldId id="470" r:id="rId13"/>
    <p:sldId id="477" r:id="rId14"/>
    <p:sldId id="516" r:id="rId15"/>
    <p:sldId id="472" r:id="rId16"/>
    <p:sldId id="473" r:id="rId17"/>
    <p:sldId id="474" r:id="rId18"/>
    <p:sldId id="47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375" r:id="rId27"/>
    <p:sldId id="627" r:id="rId28"/>
    <p:sldId id="460" r:id="rId29"/>
    <p:sldId id="377" r:id="rId30"/>
    <p:sldId id="484" r:id="rId31"/>
    <p:sldId id="379" r:id="rId32"/>
    <p:sldId id="485" r:id="rId33"/>
    <p:sldId id="380" r:id="rId34"/>
    <p:sldId id="381" r:id="rId35"/>
    <p:sldId id="461" r:id="rId36"/>
    <p:sldId id="462" r:id="rId37"/>
    <p:sldId id="483" r:id="rId38"/>
    <p:sldId id="384" r:id="rId39"/>
    <p:sldId id="385" r:id="rId40"/>
    <p:sldId id="487" r:id="rId41"/>
    <p:sldId id="488" r:id="rId42"/>
    <p:sldId id="489" r:id="rId43"/>
    <p:sldId id="463" r:id="rId44"/>
    <p:sldId id="391" r:id="rId45"/>
    <p:sldId id="392" r:id="rId46"/>
    <p:sldId id="393" r:id="rId47"/>
    <p:sldId id="419" r:id="rId48"/>
    <p:sldId id="421" r:id="rId49"/>
    <p:sldId id="422" r:id="rId50"/>
    <p:sldId id="490" r:id="rId51"/>
    <p:sldId id="491" r:id="rId52"/>
    <p:sldId id="492" r:id="rId53"/>
    <p:sldId id="493" r:id="rId54"/>
    <p:sldId id="494" r:id="rId55"/>
    <p:sldId id="495" r:id="rId56"/>
    <p:sldId id="503" r:id="rId57"/>
    <p:sldId id="508" r:id="rId58"/>
    <p:sldId id="509" r:id="rId59"/>
    <p:sldId id="510" r:id="rId60"/>
    <p:sldId id="511" r:id="rId61"/>
    <p:sldId id="669" r:id="rId62"/>
    <p:sldId id="507" r:id="rId63"/>
    <p:sldId id="504" r:id="rId64"/>
    <p:sldId id="505" r:id="rId65"/>
    <p:sldId id="670" r:id="rId66"/>
    <p:sldId id="506" r:id="rId67"/>
    <p:sldId id="512" r:id="rId68"/>
    <p:sldId id="671" r:id="rId69"/>
    <p:sldId id="672" r:id="rId70"/>
    <p:sldId id="673" r:id="rId71"/>
    <p:sldId id="674" r:id="rId72"/>
    <p:sldId id="675" r:id="rId73"/>
    <p:sldId id="676" r:id="rId74"/>
    <p:sldId id="677" r:id="rId75"/>
    <p:sldId id="678" r:id="rId76"/>
    <p:sldId id="679" r:id="rId77"/>
    <p:sldId id="680" r:id="rId78"/>
    <p:sldId id="681" r:id="rId79"/>
    <p:sldId id="682" r:id="rId80"/>
    <p:sldId id="683" r:id="rId81"/>
    <p:sldId id="369" r:id="rId82"/>
    <p:sldId id="515" r:id="rId83"/>
    <p:sldId id="514" r:id="rId84"/>
  </p:sldIdLst>
  <p:sldSz cx="9144000" cy="6858000" type="screen4x3"/>
  <p:notesSz cx="6858000" cy="9144000"/>
  <p:custDataLst>
    <p:tags r:id="rId9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8" userDrawn="1">
          <p15:clr>
            <a:srgbClr val="A4A3A4"/>
          </p15:clr>
        </p15:guide>
        <p15:guide id="2" pos="1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00CCFF"/>
    <a:srgbClr val="990099"/>
    <a:srgbClr val="CC0000"/>
    <a:srgbClr val="FF00FF"/>
    <a:srgbClr val="CC00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306" y="67"/>
      </p:cViewPr>
      <p:guideLst>
        <p:guide orient="horz" pos="3878"/>
        <p:guide pos="13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2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6.xml"/><Relationship Id="rId9" Type="http://schemas.openxmlformats.org/officeDocument/2006/relationships/slide" Target="slides/slide7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notesMaster" Target="notesMasters/notesMaster1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6.e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emf"/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57.wmf"/><Relationship Id="rId3" Type="http://schemas.openxmlformats.org/officeDocument/2006/relationships/image" Target="../media/image56.e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7" Type="http://schemas.openxmlformats.org/officeDocument/2006/relationships/image" Target="../media/image65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7.wmf"/><Relationship Id="rId1" Type="http://schemas.openxmlformats.org/officeDocument/2006/relationships/image" Target="../media/image6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2.vml.rels><?xml version="1.0" encoding="UTF-8" standalone="yes"?>
<Relationships xmlns="http://schemas.openxmlformats.org/package/2006/relationships"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9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87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50000"/>
              </a:spcBef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50000"/>
              </a:spcBef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spcBef>
                <a:spcPct val="50000"/>
              </a:spcBef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00000"/>
              </a:lnSpc>
              <a:spcBef>
                <a:spcPct val="50000"/>
              </a:spcBef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0AC75C-ABD1-4FF4-AE36-195E21BB46D2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00000"/>
              </a:lnSpc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5F7DC1F-BBA6-441B-8971-EC69FD283D13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85800" y="16002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85800" y="15240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9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8063" y="3938588"/>
            <a:ext cx="287338" cy="252413"/>
          </a:xfrm>
          <a:prstGeom prst="curvedDownArrow">
            <a:avLst>
              <a:gd name="adj1" fmla="val 22767"/>
              <a:gd name="adj2" fmla="val 45535"/>
              <a:gd name="adj3" fmla="val 33333"/>
            </a:avLst>
          </a:prstGeom>
          <a:solidFill>
            <a:srgbClr val="3366FF"/>
          </a:solidFill>
          <a:ln w="2857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10">
            <a:hlinkClick r:id="" action="ppaction://hlinkshowjump?jump=previous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8063" y="2667000"/>
            <a:ext cx="287338" cy="252413"/>
          </a:xfrm>
          <a:prstGeom prst="curvedUpArrow">
            <a:avLst>
              <a:gd name="adj1" fmla="val 22767"/>
              <a:gd name="adj2" fmla="val 45534"/>
              <a:gd name="adj3" fmla="val 33333"/>
            </a:avLst>
          </a:prstGeom>
          <a:solidFill>
            <a:srgbClr val="3366FF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555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35555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5D75461-43A2-4205-94FA-555E2B9FBF23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27A7A9-4A1F-4F64-A60A-2D58AF59AD3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685800"/>
            <a:ext cx="2135187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56338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34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defRPr sz="140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B503D7D-CF45-4749-9021-12165A84B955}" type="datetime3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4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模拟电子电路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4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87C344-E7B9-4BEF-8667-585F0922F8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685800" y="16002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85800" y="15240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AutoShape 9">
            <a:hlinkClick r:id="" action="ppaction://hlinkshowjump?jump=next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8063" y="3938588"/>
            <a:ext cx="287338" cy="252413"/>
          </a:xfrm>
          <a:prstGeom prst="curvedDownArrow">
            <a:avLst>
              <a:gd name="adj1" fmla="val 22767"/>
              <a:gd name="adj2" fmla="val 45535"/>
              <a:gd name="adj3" fmla="val 33333"/>
            </a:avLst>
          </a:prstGeom>
          <a:solidFill>
            <a:srgbClr val="3366FF"/>
          </a:solidFill>
          <a:ln w="28575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AutoShape 10">
            <a:hlinkClick r:id="" action="ppaction://hlinkshowjump?jump=previousslide" highlightClick="1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28063" y="2667000"/>
            <a:ext cx="287338" cy="252413"/>
          </a:xfrm>
          <a:prstGeom prst="curvedUpArrow">
            <a:avLst>
              <a:gd name="adj1" fmla="val 22767"/>
              <a:gd name="adj2" fmla="val 45534"/>
              <a:gd name="adj3" fmla="val 33333"/>
            </a:avLst>
          </a:prstGeom>
          <a:solidFill>
            <a:srgbClr val="3366FF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120000"/>
              </a:lnSpc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wmf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20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27.wmf"/><Relationship Id="rId2" Type="http://schemas.openxmlformats.org/officeDocument/2006/relationships/oleObject" Target="../embeddings/oleObject17.bin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6.wmf"/><Relationship Id="rId10" Type="http://schemas.openxmlformats.org/officeDocument/2006/relationships/oleObject" Target="../embeddings/oleObject21.bin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3.bin"/><Relationship Id="rId3" Type="http://schemas.openxmlformats.org/officeDocument/2006/relationships/image" Target="../media/image32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2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.jpeg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6.e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43.wmf"/><Relationship Id="rId11" Type="http://schemas.openxmlformats.org/officeDocument/2006/relationships/vmlDrawing" Target="../drawings/vmlDrawing16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3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36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oleObject" Target="../embeddings/oleObject3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2.e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9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54.wmf"/><Relationship Id="rId10" Type="http://schemas.openxmlformats.org/officeDocument/2006/relationships/vmlDrawing" Target="../drawings/vmlDrawing20.vml"/><Relationship Id="rId1" Type="http://schemas.openxmlformats.org/officeDocument/2006/relationships/oleObject" Target="../embeddings/oleObject4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62.w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9.wmf"/><Relationship Id="rId16" Type="http://schemas.openxmlformats.org/officeDocument/2006/relationships/vmlDrawing" Target="../drawings/vmlDrawing21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5.wmf"/><Relationship Id="rId13" Type="http://schemas.openxmlformats.org/officeDocument/2006/relationships/oleObject" Target="../embeddings/oleObject52.bin"/><Relationship Id="rId12" Type="http://schemas.openxmlformats.org/officeDocument/2006/relationships/image" Target="../media/image64.wmf"/><Relationship Id="rId11" Type="http://schemas.openxmlformats.org/officeDocument/2006/relationships/oleObject" Target="../embeddings/oleObject51.bin"/><Relationship Id="rId10" Type="http://schemas.openxmlformats.org/officeDocument/2006/relationships/image" Target="../media/image63.wmf"/><Relationship Id="rId1" Type="http://schemas.openxmlformats.org/officeDocument/2006/relationships/oleObject" Target="../embeddings/oleObject46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8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67.wmf"/><Relationship Id="rId1" Type="http://schemas.openxmlformats.org/officeDocument/2006/relationships/oleObject" Target="../embeddings/oleObject5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0.wmf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56.bin"/><Relationship Id="rId3" Type="http://schemas.openxmlformats.org/officeDocument/2006/relationships/image" Target="../media/image69.wmf"/><Relationship Id="rId2" Type="http://schemas.openxmlformats.org/officeDocument/2006/relationships/oleObject" Target="../embeddings/oleObject55.bin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59.bin"/><Relationship Id="rId3" Type="http://schemas.openxmlformats.org/officeDocument/2006/relationships/image" Target="../media/image71.wmf"/><Relationship Id="rId2" Type="http://schemas.openxmlformats.org/officeDocument/2006/relationships/oleObject" Target="../embeddings/oleObject58.bin"/><Relationship Id="rId1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73.wmf"/><Relationship Id="rId1" Type="http://schemas.openxmlformats.org/officeDocument/2006/relationships/oleObject" Target="../embeddings/oleObject60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76.wmf"/><Relationship Id="rId1" Type="http://schemas.openxmlformats.org/officeDocument/2006/relationships/oleObject" Target="../embeddings/oleObject63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9.bin"/><Relationship Id="rId8" Type="http://schemas.openxmlformats.org/officeDocument/2006/relationships/image" Target="../media/image81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80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9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78.wmf"/><Relationship Id="rId12" Type="http://schemas.openxmlformats.org/officeDocument/2006/relationships/vmlDrawing" Target="../drawings/vmlDrawing2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2.wmf"/><Relationship Id="rId1" Type="http://schemas.openxmlformats.org/officeDocument/2006/relationships/oleObject" Target="../embeddings/oleObject65.bin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71.bin"/><Relationship Id="rId3" Type="http://schemas.openxmlformats.org/officeDocument/2006/relationships/image" Target="../media/image80.wmf"/><Relationship Id="rId2" Type="http://schemas.openxmlformats.org/officeDocument/2006/relationships/oleObject" Target="../embeddings/oleObject70.bin"/><Relationship Id="rId1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wmf"/><Relationship Id="rId1" Type="http://schemas.openxmlformats.org/officeDocument/2006/relationships/oleObject" Target="../embeddings/oleObject72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73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5.wmf"/><Relationship Id="rId1" Type="http://schemas.openxmlformats.org/officeDocument/2006/relationships/oleObject" Target="../embeddings/oleObject74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78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85.wmf"/><Relationship Id="rId12" Type="http://schemas.openxmlformats.org/officeDocument/2006/relationships/vmlDrawing" Target="../drawings/vmlDrawing3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9.wmf"/><Relationship Id="rId1" Type="http://schemas.openxmlformats.org/officeDocument/2006/relationships/oleObject" Target="../embeddings/oleObject7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4.bin"/><Relationship Id="rId8" Type="http://schemas.openxmlformats.org/officeDocument/2006/relationships/image" Target="../media/image93.wmf"/><Relationship Id="rId7" Type="http://schemas.openxmlformats.org/officeDocument/2006/relationships/oleObject" Target="../embeddings/oleObject83.bin"/><Relationship Id="rId6" Type="http://schemas.openxmlformats.org/officeDocument/2006/relationships/image" Target="../media/image92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91.w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90.wmf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4.wmf"/><Relationship Id="rId1" Type="http://schemas.openxmlformats.org/officeDocument/2006/relationships/oleObject" Target="../embeddings/oleObject80.bin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95.wmf"/><Relationship Id="rId1" Type="http://schemas.openxmlformats.org/officeDocument/2006/relationships/oleObject" Target="../embeddings/oleObject85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5.wmf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88.bin"/><Relationship Id="rId3" Type="http://schemas.openxmlformats.org/officeDocument/2006/relationships/image" Target="../media/image99.wmf"/><Relationship Id="rId2" Type="http://schemas.openxmlformats.org/officeDocument/2006/relationships/oleObject" Target="../embeddings/oleObject87.bin"/><Relationship Id="rId1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90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wmf"/><Relationship Id="rId1" Type="http://schemas.openxmlformats.org/officeDocument/2006/relationships/oleObject" Target="../embeddings/oleObject9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wmf"/><Relationship Id="rId7" Type="http://schemas.openxmlformats.org/officeDocument/2006/relationships/oleObject" Target="../embeddings/oleObject96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94.bin"/><Relationship Id="rId2" Type="http://schemas.openxmlformats.org/officeDocument/2006/relationships/image" Target="../media/image108.wmf"/><Relationship Id="rId12" Type="http://schemas.openxmlformats.org/officeDocument/2006/relationships/vmlDrawing" Target="../drawings/vmlDrawing3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3.png"/><Relationship Id="rId1" Type="http://schemas.openxmlformats.org/officeDocument/2006/relationships/oleObject" Target="../embeddings/oleObject93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99.wmf"/><Relationship Id="rId3" Type="http://schemas.openxmlformats.org/officeDocument/2006/relationships/oleObject" Target="../embeddings/oleObject97.bin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3.bin"/><Relationship Id="rId8" Type="http://schemas.openxmlformats.org/officeDocument/2006/relationships/image" Target="../media/image119.wmf"/><Relationship Id="rId7" Type="http://schemas.openxmlformats.org/officeDocument/2006/relationships/oleObject" Target="../embeddings/oleObject102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17.wmf"/><Relationship Id="rId14" Type="http://schemas.openxmlformats.org/officeDocument/2006/relationships/vmlDrawing" Target="../drawings/vmlDrawing40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1.wmf"/><Relationship Id="rId11" Type="http://schemas.openxmlformats.org/officeDocument/2006/relationships/oleObject" Target="../embeddings/oleObject104.bin"/><Relationship Id="rId10" Type="http://schemas.openxmlformats.org/officeDocument/2006/relationships/image" Target="../media/image120.wmf"/><Relationship Id="rId1" Type="http://schemas.openxmlformats.org/officeDocument/2006/relationships/oleObject" Target="../embeddings/oleObject9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122.wmf"/><Relationship Id="rId1" Type="http://schemas.openxmlformats.org/officeDocument/2006/relationships/oleObject" Target="../embeddings/oleObject105.bin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10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11.bin"/><Relationship Id="rId3" Type="http://schemas.openxmlformats.org/officeDocument/2006/relationships/image" Target="../media/image130.wmf"/><Relationship Id="rId2" Type="http://schemas.openxmlformats.org/officeDocument/2006/relationships/oleObject" Target="../embeddings/oleObject110.bin"/><Relationship Id="rId1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132.wmf"/><Relationship Id="rId1" Type="http://schemas.openxmlformats.org/officeDocument/2006/relationships/oleObject" Target="../embeddings/oleObject112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36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135.wmf"/><Relationship Id="rId1" Type="http://schemas.openxmlformats.org/officeDocument/2006/relationships/oleObject" Target="../embeddings/oleObject115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2.bin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2" Type="http://schemas.openxmlformats.org/officeDocument/2006/relationships/tags" Target="../tags/tag2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.wmf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0.wmf"/><Relationship Id="rId3" Type="http://schemas.openxmlformats.org/officeDocument/2006/relationships/oleObject" Target="../embeddings/oleObject119.bin"/><Relationship Id="rId2" Type="http://schemas.openxmlformats.org/officeDocument/2006/relationships/image" Target="../media/image149.wmf"/><Relationship Id="rId1" Type="http://schemas.openxmlformats.org/officeDocument/2006/relationships/oleObject" Target="../embeddings/oleObject118.bin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6"/>
          <p:cNvSpPr>
            <a:spLocks noGrp="1"/>
          </p:cNvSpPr>
          <p:nvPr>
            <p:ph type="sldNum" sz="quarter" idx="4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122" name="Text Box 6"/>
          <p:cNvSpPr>
            <a:spLocks noGrp="1" noRot="1"/>
          </p:cNvSpPr>
          <p:nvPr>
            <p:ph type="ctrTitle"/>
          </p:nvPr>
        </p:nvSpPr>
        <p:spPr>
          <a:xfrm>
            <a:off x="981075" y="2125663"/>
            <a:ext cx="7332663" cy="1981200"/>
          </a:xfrm>
        </p:spPr>
        <p:txBody>
          <a:bodyPr vert="horz" wrap="square" lIns="91440" tIns="45720" rIns="91440" bIns="45720" anchor="ctr" anchorCtr="0"/>
          <a:p>
            <a:pPr algn="l" eaLnBrk="1" hangingPunct="1">
              <a:spcBef>
                <a:spcPct val="50000"/>
              </a:spcBef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第四章  放大电路的频率响应</a:t>
            </a:r>
            <a:endParaRPr lang="zh-CN" altLang="en-US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14338" name="Object 7"/>
          <p:cNvGraphicFramePr>
            <a:graphicFrameLocks noChangeAspect="1"/>
          </p:cNvGraphicFramePr>
          <p:nvPr/>
        </p:nvGraphicFramePr>
        <p:xfrm>
          <a:off x="808038" y="4002088"/>
          <a:ext cx="511016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968500" imgH="254000" progId="Equation.3">
                  <p:embed/>
                </p:oleObj>
              </mc:Choice>
              <mc:Fallback>
                <p:oleObj name="" r:id="rId1" imgW="1968500" imgH="2540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8038" y="4002088"/>
                        <a:ext cx="5110162" cy="658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14"/>
          <p:cNvSpPr/>
          <p:nvPr/>
        </p:nvSpPr>
        <p:spPr>
          <a:xfrm>
            <a:off x="6016625" y="3916363"/>
            <a:ext cx="2236788" cy="6477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增益频带积</a:t>
            </a:r>
            <a:endParaRPr lang="zh-CN" altLang="en-US" b="1" dirty="0">
              <a:solidFill>
                <a:srgbClr val="CC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0" name="Text Box 15"/>
          <p:cNvSpPr txBox="1"/>
          <p:nvPr/>
        </p:nvSpPr>
        <p:spPr>
          <a:xfrm>
            <a:off x="534988" y="1354138"/>
            <a:ext cx="7680325" cy="214312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中频区增益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与通频带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BW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是放大器的两个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重要指标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，希望两者越大越好，但两者往往又是一对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矛盾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的指标，所以又引进增益频带积来表征放大器的性能。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5362" name="Rectangle 2"/>
          <p:cNvSpPr/>
          <p:nvPr/>
        </p:nvSpPr>
        <p:spPr>
          <a:xfrm>
            <a:off x="660400" y="423863"/>
            <a:ext cx="7289800" cy="72548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4.1.2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相频响应和相频失真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4" name="Rectangle 5"/>
          <p:cNvSpPr/>
          <p:nvPr/>
        </p:nvSpPr>
        <p:spPr>
          <a:xfrm>
            <a:off x="1930400" y="4910138"/>
            <a:ext cx="5429250" cy="519112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txBody>
          <a:bodyPr lIns="90000" tIns="46800" rIns="90000" bIns="46800" anchor="ctr" anchorCtr="0">
            <a:spAutoFit/>
          </a:bodyPr>
          <a:p>
            <a:pPr algn="ctr"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4.1.3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相频特性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365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1788"/>
            <a:ext cx="9117013" cy="33051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5366" name="Object 7"/>
          <p:cNvGraphicFramePr>
            <a:graphicFrameLocks noChangeAspect="1"/>
          </p:cNvGraphicFramePr>
          <p:nvPr/>
        </p:nvGraphicFramePr>
        <p:xfrm>
          <a:off x="230188" y="5600700"/>
          <a:ext cx="4452937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485900" imgH="228600" progId="Equation.3">
                  <p:embed/>
                </p:oleObj>
              </mc:Choice>
              <mc:Fallback>
                <p:oleObj name="" r:id="rId2" imgW="14859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188" y="5600700"/>
                        <a:ext cx="4452937" cy="684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/>
          <p:nvPr/>
        </p:nvSpPr>
        <p:spPr>
          <a:xfrm>
            <a:off x="4694238" y="5526088"/>
            <a:ext cx="4278312" cy="665162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为什么不直接是常数？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6386" name="Rectangle 3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387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13" y="2262188"/>
            <a:ext cx="8213725" cy="37099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6388" name="Object 9"/>
          <p:cNvGraphicFramePr>
            <a:graphicFrameLocks noChangeAspect="1"/>
          </p:cNvGraphicFramePr>
          <p:nvPr/>
        </p:nvGraphicFramePr>
        <p:xfrm>
          <a:off x="635000" y="504825"/>
          <a:ext cx="445293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" imgW="1485900" imgH="228600" progId="Equation.3">
                  <p:embed/>
                </p:oleObj>
              </mc:Choice>
              <mc:Fallback>
                <p:oleObj name="" r:id="rId2" imgW="1485900" imgH="228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000" y="504825"/>
                        <a:ext cx="4452938" cy="684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10"/>
          <p:cNvSpPr/>
          <p:nvPr/>
        </p:nvSpPr>
        <p:spPr>
          <a:xfrm>
            <a:off x="617538" y="1268413"/>
            <a:ext cx="4735512" cy="665162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为什么不直接是常数？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7" name="直接连接符 14"/>
          <p:cNvCxnSpPr/>
          <p:nvPr/>
        </p:nvCxnSpPr>
        <p:spPr>
          <a:xfrm rot="-5400000" flipH="1">
            <a:off x="214313" y="4032250"/>
            <a:ext cx="2324100" cy="9525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直接箭头连接符 10"/>
          <p:cNvCxnSpPr/>
          <p:nvPr/>
        </p:nvCxnSpPr>
        <p:spPr>
          <a:xfrm rot="5400000">
            <a:off x="1354138" y="2871788"/>
            <a:ext cx="641350" cy="488950"/>
          </a:xfrm>
          <a:prstGeom prst="straightConnector1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Rectangle 10"/>
          <p:cNvSpPr/>
          <p:nvPr/>
        </p:nvSpPr>
        <p:spPr>
          <a:xfrm>
            <a:off x="1858963" y="2419350"/>
            <a:ext cx="2263775" cy="65405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附加相移</a:t>
            </a:r>
            <a:r>
              <a:rPr lang="el-GR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π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/2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-5400000" flipV="1">
            <a:off x="1276350" y="4781550"/>
            <a:ext cx="1022350" cy="723900"/>
          </a:xfrm>
          <a:prstGeom prst="straightConnector1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Rectangle 10"/>
          <p:cNvSpPr/>
          <p:nvPr/>
        </p:nvSpPr>
        <p:spPr>
          <a:xfrm>
            <a:off x="2087563" y="5276850"/>
            <a:ext cx="2263775" cy="65405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附加相移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l-GR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π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/2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pSp>
        <p:nvGrpSpPr>
          <p:cNvPr id="17410" name="组合 6"/>
          <p:cNvGrpSpPr/>
          <p:nvPr/>
        </p:nvGrpSpPr>
        <p:grpSpPr>
          <a:xfrm>
            <a:off x="104775" y="474663"/>
            <a:ext cx="7392988" cy="5800725"/>
            <a:chOff x="104501" y="475128"/>
            <a:chExt cx="7393577" cy="5800831"/>
          </a:xfrm>
        </p:grpSpPr>
        <p:pic>
          <p:nvPicPr>
            <p:cNvPr id="17411" name="图片 2"/>
            <p:cNvPicPr>
              <a:picLocks noChangeAspect="1"/>
            </p:cNvPicPr>
            <p:nvPr/>
          </p:nvPicPr>
          <p:blipFill>
            <a:blip r:embed="rId1"/>
            <a:srcRect l="24867" t="9651" r="21635" b="54160"/>
            <a:stretch>
              <a:fillRect/>
            </a:stretch>
          </p:blipFill>
          <p:spPr>
            <a:xfrm>
              <a:off x="1689463" y="720737"/>
              <a:ext cx="5808615" cy="55552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7412" name="Picture 4" descr="https://img-blog.csdnimg.cn/d1e0234db9ce4cffa1ed7828f74d2f98.jpeg"/>
            <p:cNvPicPr>
              <a:picLocks noChangeAspect="1"/>
            </p:cNvPicPr>
            <p:nvPr/>
          </p:nvPicPr>
          <p:blipFill>
            <a:blip r:embed="rId2"/>
            <a:srcRect l="32384" t="93468" r="28200" b="3935"/>
            <a:stretch>
              <a:fillRect/>
            </a:stretch>
          </p:blipFill>
          <p:spPr>
            <a:xfrm>
              <a:off x="1676400" y="475128"/>
              <a:ext cx="5821678" cy="5198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13" name="矩形 4"/>
            <p:cNvSpPr/>
            <p:nvPr/>
          </p:nvSpPr>
          <p:spPr>
            <a:xfrm>
              <a:off x="1689462" y="5556069"/>
              <a:ext cx="722811" cy="719890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txBody>
            <a:bodyPr lIns="90000" tIns="46800" rIns="90000" bIns="46800" anchor="t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4" name="文本框 5"/>
            <p:cNvSpPr txBox="1"/>
            <p:nvPr/>
          </p:nvSpPr>
          <p:spPr>
            <a:xfrm>
              <a:off x="104502" y="500646"/>
              <a:ext cx="1820091" cy="4263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输入信号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5" name="文本框 7"/>
            <p:cNvSpPr txBox="1"/>
            <p:nvPr/>
          </p:nvSpPr>
          <p:spPr>
            <a:xfrm>
              <a:off x="104501" y="1172590"/>
              <a:ext cx="1820091" cy="4263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频率响应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8434" name="Rectangle 2"/>
          <p:cNvSpPr/>
          <p:nvPr/>
        </p:nvSpPr>
        <p:spPr>
          <a:xfrm>
            <a:off x="530225" y="234950"/>
            <a:ext cx="2441575" cy="72548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4.1.3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波特图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5" name="Rectangle 3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6" name="Picture 7"/>
          <p:cNvPicPr>
            <a:picLocks noChangeAspect="1"/>
          </p:cNvPicPr>
          <p:nvPr/>
        </p:nvPicPr>
        <p:blipFill>
          <a:blip r:embed="rId1"/>
          <a:srcRect l="3943" r="6451" b="30305"/>
          <a:stretch>
            <a:fillRect/>
          </a:stretch>
        </p:blipFill>
        <p:spPr>
          <a:xfrm>
            <a:off x="0" y="922338"/>
            <a:ext cx="9144000" cy="416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Rectangle 9"/>
          <p:cNvSpPr/>
          <p:nvPr/>
        </p:nvSpPr>
        <p:spPr>
          <a:xfrm>
            <a:off x="0" y="310515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146" name="Object 8"/>
          <p:cNvGraphicFramePr>
            <a:graphicFrameLocks noChangeAspect="1"/>
          </p:cNvGraphicFramePr>
          <p:nvPr/>
        </p:nvGraphicFramePr>
        <p:xfrm>
          <a:off x="982663" y="5213350"/>
          <a:ext cx="6664325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921000" imgH="647700" progId="Equation.3">
                  <p:embed/>
                </p:oleObj>
              </mc:Choice>
              <mc:Fallback>
                <p:oleObj name="" r:id="rId2" imgW="2921000" imgH="6477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2663" y="5213350"/>
                        <a:ext cx="6664325" cy="1476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9458" name="Rectangle 5"/>
          <p:cNvSpPr/>
          <p:nvPr/>
        </p:nvSpPr>
        <p:spPr>
          <a:xfrm>
            <a:off x="0" y="2847975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459" name="Object 6"/>
          <p:cNvGraphicFramePr>
            <a:graphicFrameLocks noChangeAspect="1"/>
          </p:cNvGraphicFramePr>
          <p:nvPr/>
        </p:nvGraphicFramePr>
        <p:xfrm>
          <a:off x="758825" y="1584325"/>
          <a:ext cx="2301875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989965" imgH="584200" progId="Equation.3">
                  <p:embed/>
                </p:oleObj>
              </mc:Choice>
              <mc:Fallback>
                <p:oleObj name="" r:id="rId1" imgW="989965" imgH="5842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8825" y="1584325"/>
                        <a:ext cx="2301875" cy="1357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Rectangle 8"/>
          <p:cNvSpPr/>
          <p:nvPr/>
        </p:nvSpPr>
        <p:spPr>
          <a:xfrm>
            <a:off x="0" y="28622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461" name="Object 7"/>
          <p:cNvGraphicFramePr>
            <a:graphicFrameLocks noChangeAspect="1"/>
          </p:cNvGraphicFramePr>
          <p:nvPr/>
        </p:nvGraphicFramePr>
        <p:xfrm>
          <a:off x="715963" y="3382963"/>
          <a:ext cx="318611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1562100" imgH="622300" progId="Equation.3">
                  <p:embed/>
                </p:oleObj>
              </mc:Choice>
              <mc:Fallback>
                <p:oleObj name="" r:id="rId3" imgW="1562100" imgH="6223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963" y="3382963"/>
                        <a:ext cx="3186112" cy="1262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9"/>
          <p:cNvGraphicFramePr>
            <a:graphicFrameLocks noChangeAspect="1"/>
          </p:cNvGraphicFramePr>
          <p:nvPr/>
        </p:nvGraphicFramePr>
        <p:xfrm>
          <a:off x="631825" y="4784725"/>
          <a:ext cx="55499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2362200" imgH="736600" progId="Equation.3">
                  <p:embed/>
                </p:oleObj>
              </mc:Choice>
              <mc:Fallback>
                <p:oleObj name="" r:id="rId5" imgW="2362200" imgH="7366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825" y="4784725"/>
                        <a:ext cx="5549900" cy="173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11"/>
          <p:cNvGraphicFramePr>
            <a:graphicFrameLocks noChangeAspect="1"/>
          </p:cNvGraphicFramePr>
          <p:nvPr/>
        </p:nvGraphicFramePr>
        <p:xfrm>
          <a:off x="5607050" y="3524250"/>
          <a:ext cx="19573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7" imgW="888365" imgH="393700" progId="Equation.3">
                  <p:embed/>
                </p:oleObj>
              </mc:Choice>
              <mc:Fallback>
                <p:oleObj name="" r:id="rId7" imgW="888365" imgH="3937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07050" y="3524250"/>
                        <a:ext cx="1957388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Rectangle 13"/>
          <p:cNvSpPr/>
          <p:nvPr/>
        </p:nvSpPr>
        <p:spPr>
          <a:xfrm>
            <a:off x="4713288" y="3517900"/>
            <a:ext cx="1063625" cy="6477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465" name="Picture 16"/>
          <p:cNvPicPr>
            <a:picLocks noChangeAspect="1"/>
          </p:cNvPicPr>
          <p:nvPr/>
        </p:nvPicPr>
        <p:blipFill>
          <a:blip r:embed="rId9"/>
          <a:srcRect l="3943" r="6451" b="30305"/>
          <a:stretch>
            <a:fillRect/>
          </a:stretch>
        </p:blipFill>
        <p:spPr>
          <a:xfrm>
            <a:off x="3249613" y="0"/>
            <a:ext cx="5676900" cy="2586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20482" name="Rectangle 2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" name="Rectangle 3"/>
          <p:cNvSpPr/>
          <p:nvPr/>
        </p:nvSpPr>
        <p:spPr>
          <a:xfrm>
            <a:off x="0" y="310515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4" name="Rectangle 5"/>
          <p:cNvSpPr/>
          <p:nvPr/>
        </p:nvSpPr>
        <p:spPr>
          <a:xfrm>
            <a:off x="0" y="31194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5" name="Rectangle 7"/>
          <p:cNvSpPr/>
          <p:nvPr/>
        </p:nvSpPr>
        <p:spPr>
          <a:xfrm>
            <a:off x="0" y="30527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486" name="Object 8"/>
          <p:cNvGraphicFramePr>
            <a:graphicFrameLocks noChangeAspect="1"/>
          </p:cNvGraphicFramePr>
          <p:nvPr/>
        </p:nvGraphicFramePr>
        <p:xfrm>
          <a:off x="17463" y="4506913"/>
          <a:ext cx="4648200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2362200" imgH="736600" progId="Equation.3">
                  <p:embed/>
                </p:oleObj>
              </mc:Choice>
              <mc:Fallback>
                <p:oleObj name="" r:id="rId1" imgW="2362200" imgH="7366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463" y="4506913"/>
                        <a:ext cx="4648200" cy="1457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9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488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225"/>
            <a:ext cx="4657725" cy="3719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9" name="Picture 13"/>
          <p:cNvPicPr>
            <a:picLocks noChangeAspect="1"/>
          </p:cNvPicPr>
          <p:nvPr/>
        </p:nvPicPr>
        <p:blipFill>
          <a:blip r:embed="rId4"/>
          <a:srcRect l="4977" b="10880"/>
          <a:stretch>
            <a:fillRect/>
          </a:stretch>
        </p:blipFill>
        <p:spPr>
          <a:xfrm>
            <a:off x="4629150" y="669925"/>
            <a:ext cx="4514850" cy="3697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90" name="Rectangle 15"/>
          <p:cNvSpPr/>
          <p:nvPr/>
        </p:nvSpPr>
        <p:spPr>
          <a:xfrm>
            <a:off x="0" y="31956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491" name="Object 16"/>
          <p:cNvGraphicFramePr>
            <a:graphicFrameLocks noChangeAspect="1"/>
          </p:cNvGraphicFramePr>
          <p:nvPr/>
        </p:nvGraphicFramePr>
        <p:xfrm>
          <a:off x="5010150" y="4435475"/>
          <a:ext cx="39846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1777365" imgH="533400" progId="Equation.3">
                  <p:embed/>
                </p:oleObj>
              </mc:Choice>
              <mc:Fallback>
                <p:oleObj name="" r:id="rId5" imgW="1777365" imgH="5334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0150" y="4435475"/>
                        <a:ext cx="3984625" cy="1187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26"/>
          <p:cNvGraphicFramePr>
            <a:graphicFrameLocks noChangeAspect="1"/>
          </p:cNvGraphicFramePr>
          <p:nvPr/>
        </p:nvGraphicFramePr>
        <p:xfrm>
          <a:off x="5038725" y="5622925"/>
          <a:ext cx="20240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862965" imgH="419100" progId="Equation.3">
                  <p:embed/>
                </p:oleObj>
              </mc:Choice>
              <mc:Fallback>
                <p:oleObj name="" r:id="rId7" imgW="862965" imgH="4191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8725" y="5622925"/>
                        <a:ext cx="2024063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493" name="直接连接符 14"/>
          <p:cNvCxnSpPr/>
          <p:nvPr/>
        </p:nvCxnSpPr>
        <p:spPr>
          <a:xfrm rot="-5400000" flipH="1">
            <a:off x="1557338" y="3557588"/>
            <a:ext cx="6181725" cy="19050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21506" name="Rectangle 2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Rectangle 3"/>
          <p:cNvSpPr/>
          <p:nvPr/>
        </p:nvSpPr>
        <p:spPr>
          <a:xfrm>
            <a:off x="0" y="310515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Rectangle 5"/>
          <p:cNvSpPr/>
          <p:nvPr/>
        </p:nvSpPr>
        <p:spPr>
          <a:xfrm>
            <a:off x="0" y="30527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1509" name="Picture 9"/>
          <p:cNvPicPr>
            <a:picLocks noChangeAspect="1"/>
          </p:cNvPicPr>
          <p:nvPr/>
        </p:nvPicPr>
        <p:blipFill>
          <a:blip r:embed="rId1"/>
          <a:srcRect l="4977" b="10880"/>
          <a:stretch>
            <a:fillRect/>
          </a:stretch>
        </p:blipFill>
        <p:spPr>
          <a:xfrm>
            <a:off x="246063" y="395288"/>
            <a:ext cx="4514850" cy="36972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1510" name="Object 11"/>
          <p:cNvGraphicFramePr>
            <a:graphicFrameLocks noChangeAspect="1"/>
          </p:cNvGraphicFramePr>
          <p:nvPr/>
        </p:nvGraphicFramePr>
        <p:xfrm>
          <a:off x="423863" y="4330700"/>
          <a:ext cx="4151312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1777365" imgH="533400" progId="Equation.3">
                  <p:embed/>
                </p:oleObj>
              </mc:Choice>
              <mc:Fallback>
                <p:oleObj name="" r:id="rId2" imgW="1777365" imgH="5334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863" y="4330700"/>
                        <a:ext cx="4151312" cy="1236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16" name="Rectangle 12"/>
          <p:cNvSpPr/>
          <p:nvPr/>
        </p:nvSpPr>
        <p:spPr>
          <a:xfrm>
            <a:off x="4652963" y="587375"/>
            <a:ext cx="1776412" cy="519113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2" name="Rectangle 1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9117" name="Object 13"/>
          <p:cNvGraphicFramePr>
            <a:graphicFrameLocks noChangeAspect="1"/>
          </p:cNvGraphicFramePr>
          <p:nvPr/>
        </p:nvGraphicFramePr>
        <p:xfrm>
          <a:off x="6492875" y="566738"/>
          <a:ext cx="176371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761365" imgH="279400" progId="Equation.3">
                  <p:embed/>
                </p:oleObj>
              </mc:Choice>
              <mc:Fallback>
                <p:oleObj name="" r:id="rId4" imgW="761365" imgH="2794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92875" y="566738"/>
                        <a:ext cx="1763713" cy="642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19" name="Rectangle 15"/>
          <p:cNvSpPr/>
          <p:nvPr/>
        </p:nvSpPr>
        <p:spPr>
          <a:xfrm>
            <a:off x="6370638" y="1169988"/>
            <a:ext cx="2447925" cy="519112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≈0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没有相移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59120" name="Rectangle 16"/>
          <p:cNvSpPr/>
          <p:nvPr/>
        </p:nvSpPr>
        <p:spPr>
          <a:xfrm>
            <a:off x="4699000" y="2270125"/>
            <a:ext cx="1573213" cy="519113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9121" name="Object 17"/>
          <p:cNvGraphicFramePr>
            <a:graphicFrameLocks noChangeAspect="1"/>
          </p:cNvGraphicFramePr>
          <p:nvPr/>
        </p:nvGraphicFramePr>
        <p:xfrm>
          <a:off x="6073775" y="2190750"/>
          <a:ext cx="27717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6" imgW="1040765" imgH="279400" progId="Equation.DSMT4">
                  <p:embed/>
                </p:oleObj>
              </mc:Choice>
              <mc:Fallback>
                <p:oleObj name="" r:id="rId6" imgW="1040765" imgH="2794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73775" y="2190750"/>
                        <a:ext cx="2771775" cy="739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23" name="Rectangle 19"/>
          <p:cNvSpPr/>
          <p:nvPr/>
        </p:nvSpPr>
        <p:spPr>
          <a:xfrm>
            <a:off x="5983288" y="2836863"/>
            <a:ext cx="2733675" cy="525462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=45</a:t>
            </a:r>
            <a:r>
              <a:rPr lang="en-US" altLang="zh-CN" b="1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，超前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45</a:t>
            </a:r>
            <a:r>
              <a:rPr lang="en-US" altLang="zh-CN" b="1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59126" name="Rectangle 22"/>
          <p:cNvSpPr/>
          <p:nvPr/>
        </p:nvSpPr>
        <p:spPr>
          <a:xfrm>
            <a:off x="4684713" y="3849688"/>
            <a:ext cx="1776412" cy="519112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&lt;&lt;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9127" name="Object 23"/>
          <p:cNvGraphicFramePr>
            <a:graphicFrameLocks noChangeAspect="1"/>
          </p:cNvGraphicFramePr>
          <p:nvPr/>
        </p:nvGraphicFramePr>
        <p:xfrm>
          <a:off x="5700713" y="4224338"/>
          <a:ext cx="31083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8" imgW="1270000" imgH="419100" progId="Equation.3">
                  <p:embed/>
                </p:oleObj>
              </mc:Choice>
              <mc:Fallback>
                <p:oleObj name="" r:id="rId8" imgW="1270000" imgH="4191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00713" y="4224338"/>
                        <a:ext cx="3108325" cy="1019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29" name="Rectangle 25"/>
          <p:cNvSpPr/>
          <p:nvPr/>
        </p:nvSpPr>
        <p:spPr>
          <a:xfrm>
            <a:off x="5762625" y="5073650"/>
            <a:ext cx="2725738" cy="525463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≈90</a:t>
            </a:r>
            <a:r>
              <a:rPr lang="en-US" altLang="zh-CN" b="1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，超前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90</a:t>
            </a:r>
            <a:r>
              <a:rPr lang="en-US" altLang="zh-CN" b="1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21521" name="Object 26"/>
          <p:cNvGraphicFramePr>
            <a:graphicFrameLocks noChangeAspect="1"/>
          </p:cNvGraphicFramePr>
          <p:nvPr/>
        </p:nvGraphicFramePr>
        <p:xfrm>
          <a:off x="590550" y="5527675"/>
          <a:ext cx="202406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0" imgW="862965" imgH="419100" progId="Equation.3">
                  <p:embed/>
                </p:oleObj>
              </mc:Choice>
              <mc:Fallback>
                <p:oleObj name="" r:id="rId10" imgW="862965" imgH="4191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550" y="5527675"/>
                        <a:ext cx="2024063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16" grpId="0"/>
      <p:bldP spid="559119" grpId="0"/>
      <p:bldP spid="559120" grpId="0"/>
      <p:bldP spid="559123" grpId="0"/>
      <p:bldP spid="559126" grpId="0"/>
      <p:bldP spid="5591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22530" name="Rectangle 2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1" name="Rectangle 3"/>
          <p:cNvSpPr/>
          <p:nvPr/>
        </p:nvSpPr>
        <p:spPr>
          <a:xfrm>
            <a:off x="0" y="310515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2" name="Rectangle 4"/>
          <p:cNvSpPr/>
          <p:nvPr/>
        </p:nvSpPr>
        <p:spPr>
          <a:xfrm>
            <a:off x="0" y="30527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3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2534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565150"/>
            <a:ext cx="8637588" cy="364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5" name="Rectangle 20"/>
          <p:cNvSpPr/>
          <p:nvPr/>
        </p:nvSpPr>
        <p:spPr>
          <a:xfrm>
            <a:off x="0" y="30527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536" name="Object 19"/>
          <p:cNvGraphicFramePr>
            <a:graphicFrameLocks noChangeAspect="1"/>
          </p:cNvGraphicFramePr>
          <p:nvPr/>
        </p:nvGraphicFramePr>
        <p:xfrm>
          <a:off x="771525" y="4448175"/>
          <a:ext cx="76898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" imgW="3302000" imgH="736600" progId="Equation.3">
                  <p:embed/>
                </p:oleObj>
              </mc:Choice>
              <mc:Fallback>
                <p:oleObj name="" r:id="rId2" imgW="3302000" imgH="7366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1525" y="4448175"/>
                        <a:ext cx="7689850" cy="172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Rectangle 22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538" name="Object 21"/>
          <p:cNvGraphicFramePr>
            <a:graphicFrameLocks noChangeAspect="1"/>
          </p:cNvGraphicFramePr>
          <p:nvPr/>
        </p:nvGraphicFramePr>
        <p:xfrm>
          <a:off x="1335088" y="5940425"/>
          <a:ext cx="16732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4" imgW="774065" imgH="393700" progId="Equation.3">
                  <p:embed/>
                </p:oleObj>
              </mc:Choice>
              <mc:Fallback>
                <p:oleObj name="" r:id="rId4" imgW="774065" imgH="3937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5088" y="5940425"/>
                        <a:ext cx="1673225" cy="846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Rectangle 23"/>
          <p:cNvSpPr/>
          <p:nvPr/>
        </p:nvSpPr>
        <p:spPr>
          <a:xfrm>
            <a:off x="250825" y="6145213"/>
            <a:ext cx="984250" cy="519112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式中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23554" name="Rectangle 2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Rectangle 3"/>
          <p:cNvSpPr/>
          <p:nvPr/>
        </p:nvSpPr>
        <p:spPr>
          <a:xfrm>
            <a:off x="0" y="310515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" name="Rectangle 4"/>
          <p:cNvSpPr/>
          <p:nvPr/>
        </p:nvSpPr>
        <p:spPr>
          <a:xfrm>
            <a:off x="0" y="30527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8" name="Rectangle 7"/>
          <p:cNvSpPr/>
          <p:nvPr/>
        </p:nvSpPr>
        <p:spPr>
          <a:xfrm>
            <a:off x="0" y="30527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559" name="Object 8"/>
          <p:cNvGraphicFramePr>
            <a:graphicFrameLocks noChangeAspect="1"/>
          </p:cNvGraphicFramePr>
          <p:nvPr/>
        </p:nvGraphicFramePr>
        <p:xfrm>
          <a:off x="771525" y="4448175"/>
          <a:ext cx="76898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3302000" imgH="736600" progId="Equation.3">
                  <p:embed/>
                </p:oleObj>
              </mc:Choice>
              <mc:Fallback>
                <p:oleObj name="" r:id="rId1" imgW="3302000" imgH="7366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1525" y="4448175"/>
                        <a:ext cx="7689850" cy="172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Rectangle 9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561" name="Object 10"/>
          <p:cNvGraphicFramePr>
            <a:graphicFrameLocks noChangeAspect="1"/>
          </p:cNvGraphicFramePr>
          <p:nvPr/>
        </p:nvGraphicFramePr>
        <p:xfrm>
          <a:off x="1335088" y="5940425"/>
          <a:ext cx="16732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774065" imgH="393700" progId="Equation.3">
                  <p:embed/>
                </p:oleObj>
              </mc:Choice>
              <mc:Fallback>
                <p:oleObj name="" r:id="rId3" imgW="774065" imgH="3937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5088" y="5940425"/>
                        <a:ext cx="1673225" cy="846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2" name="Rectangle 11"/>
          <p:cNvSpPr/>
          <p:nvPr/>
        </p:nvSpPr>
        <p:spPr>
          <a:xfrm>
            <a:off x="250825" y="6145213"/>
            <a:ext cx="984250" cy="519112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式中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563" name="Picture 12"/>
          <p:cNvPicPr>
            <a:picLocks noChangeAspect="1"/>
          </p:cNvPicPr>
          <p:nvPr/>
        </p:nvPicPr>
        <p:blipFill>
          <a:blip r:embed="rId5"/>
          <a:srcRect l="2580"/>
          <a:stretch>
            <a:fillRect/>
          </a:stretch>
        </p:blipFill>
        <p:spPr>
          <a:xfrm>
            <a:off x="1336675" y="349250"/>
            <a:ext cx="6530975" cy="4005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6"/>
          <p:cNvSpPr>
            <a:spLocks noGrp="1"/>
          </p:cNvSpPr>
          <p:nvPr>
            <p:ph type="sldNum" sz="quarter" idx="4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123825"/>
            <a:ext cx="4686300" cy="317182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6147" name="Text Box 6"/>
          <p:cNvSpPr>
            <a:spLocks noGrp="1" noRot="1"/>
          </p:cNvSpPr>
          <p:nvPr>
            <p:ph type="ctrTitle"/>
          </p:nvPr>
        </p:nvSpPr>
        <p:spPr>
          <a:xfrm>
            <a:off x="5067300" y="1401763"/>
            <a:ext cx="3467100" cy="579437"/>
          </a:xfrm>
        </p:spPr>
        <p:txBody>
          <a:bodyPr vert="horz" wrap="square" lIns="91440" tIns="45720" rIns="91440" bIns="45720" anchor="ctr" anchorCtr="0"/>
          <a:p>
            <a:pPr algn="l" eaLnBrk="1" hangingPunct="1">
              <a:spcBef>
                <a:spcPct val="50000"/>
              </a:spcBef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音频信号波形和频谱</a:t>
            </a:r>
            <a:endParaRPr lang="zh-CN" altLang="en-US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987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552825"/>
            <a:ext cx="8162925" cy="2181225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9" name="Text Box 6"/>
          <p:cNvSpPr txBox="1"/>
          <p:nvPr/>
        </p:nvSpPr>
        <p:spPr>
          <a:xfrm>
            <a:off x="2771775" y="5888038"/>
            <a:ext cx="3467100" cy="5794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spcBef>
                <a:spcPct val="50000"/>
              </a:spcBef>
              <a:buClrTx/>
              <a:buFontTx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心音信号波形和频谱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pSp>
        <p:nvGrpSpPr>
          <p:cNvPr id="24578" name="Group 2"/>
          <p:cNvGrpSpPr/>
          <p:nvPr/>
        </p:nvGrpSpPr>
        <p:grpSpPr>
          <a:xfrm>
            <a:off x="1420813" y="669925"/>
            <a:ext cx="5014912" cy="3868738"/>
            <a:chOff x="949" y="910"/>
            <a:chExt cx="3159" cy="2437"/>
          </a:xfrm>
        </p:grpSpPr>
        <p:sp>
          <p:nvSpPr>
            <p:cNvPr id="24579" name="Line 3"/>
            <p:cNvSpPr/>
            <p:nvPr/>
          </p:nvSpPr>
          <p:spPr>
            <a:xfrm>
              <a:off x="2207" y="1012"/>
              <a:ext cx="1438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80" name="Freeform 4"/>
            <p:cNvSpPr/>
            <p:nvPr/>
          </p:nvSpPr>
          <p:spPr>
            <a:xfrm>
              <a:off x="3645" y="987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26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26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1" name="Line 5"/>
            <p:cNvSpPr/>
            <p:nvPr/>
          </p:nvSpPr>
          <p:spPr>
            <a:xfrm>
              <a:off x="2652" y="3346"/>
              <a:ext cx="191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82" name="Line 6"/>
            <p:cNvSpPr/>
            <p:nvPr/>
          </p:nvSpPr>
          <p:spPr>
            <a:xfrm>
              <a:off x="1303" y="3237"/>
              <a:ext cx="2622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83" name="Rectangle 7"/>
            <p:cNvSpPr/>
            <p:nvPr/>
          </p:nvSpPr>
          <p:spPr>
            <a:xfrm>
              <a:off x="1075" y="2295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4" name="Rectangle 8"/>
            <p:cNvSpPr/>
            <p:nvPr/>
          </p:nvSpPr>
          <p:spPr>
            <a:xfrm>
              <a:off x="1179" y="2372"/>
              <a:ext cx="44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5" name="Line 9"/>
            <p:cNvSpPr/>
            <p:nvPr/>
          </p:nvSpPr>
          <p:spPr>
            <a:xfrm>
              <a:off x="1303" y="2042"/>
              <a:ext cx="1" cy="1195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86" name="Freeform 10"/>
            <p:cNvSpPr/>
            <p:nvPr/>
          </p:nvSpPr>
          <p:spPr>
            <a:xfrm>
              <a:off x="1150" y="2754"/>
              <a:ext cx="305" cy="305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25" y="76"/>
                </a:cxn>
                <a:cxn ang="0">
                  <a:pos x="76" y="25"/>
                </a:cxn>
                <a:cxn ang="0">
                  <a:pos x="153" y="0"/>
                </a:cxn>
                <a:cxn ang="0">
                  <a:pos x="229" y="25"/>
                </a:cxn>
                <a:cxn ang="0">
                  <a:pos x="280" y="76"/>
                </a:cxn>
                <a:cxn ang="0">
                  <a:pos x="305" y="152"/>
                </a:cxn>
                <a:cxn ang="0">
                  <a:pos x="280" y="228"/>
                </a:cxn>
                <a:cxn ang="0">
                  <a:pos x="229" y="279"/>
                </a:cxn>
                <a:cxn ang="0">
                  <a:pos x="153" y="305"/>
                </a:cxn>
                <a:cxn ang="0">
                  <a:pos x="76" y="279"/>
                </a:cxn>
                <a:cxn ang="0">
                  <a:pos x="25" y="228"/>
                </a:cxn>
                <a:cxn ang="0">
                  <a:pos x="0" y="152"/>
                </a:cxn>
              </a:cxnLst>
              <a:pathLst>
                <a:path w="305" h="305">
                  <a:moveTo>
                    <a:pt x="0" y="152"/>
                  </a:moveTo>
                  <a:lnTo>
                    <a:pt x="25" y="76"/>
                  </a:lnTo>
                  <a:lnTo>
                    <a:pt x="76" y="25"/>
                  </a:lnTo>
                  <a:lnTo>
                    <a:pt x="153" y="0"/>
                  </a:lnTo>
                  <a:lnTo>
                    <a:pt x="229" y="25"/>
                  </a:lnTo>
                  <a:lnTo>
                    <a:pt x="280" y="76"/>
                  </a:lnTo>
                  <a:lnTo>
                    <a:pt x="305" y="152"/>
                  </a:lnTo>
                  <a:lnTo>
                    <a:pt x="280" y="228"/>
                  </a:lnTo>
                  <a:lnTo>
                    <a:pt x="229" y="279"/>
                  </a:lnTo>
                  <a:lnTo>
                    <a:pt x="153" y="305"/>
                  </a:lnTo>
                  <a:lnTo>
                    <a:pt x="76" y="279"/>
                  </a:lnTo>
                  <a:lnTo>
                    <a:pt x="25" y="228"/>
                  </a:lnTo>
                  <a:lnTo>
                    <a:pt x="0" y="152"/>
                  </a:lnTo>
                </a:path>
              </a:pathLst>
            </a:custGeom>
            <a:noFill/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7" name="Line 11"/>
            <p:cNvSpPr/>
            <p:nvPr/>
          </p:nvSpPr>
          <p:spPr>
            <a:xfrm>
              <a:off x="1303" y="2270"/>
              <a:ext cx="1" cy="306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88" name="Rectangle 12"/>
            <p:cNvSpPr/>
            <p:nvPr/>
          </p:nvSpPr>
          <p:spPr>
            <a:xfrm>
              <a:off x="1239" y="2270"/>
              <a:ext cx="127" cy="306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9" name="Line 13"/>
            <p:cNvSpPr/>
            <p:nvPr/>
          </p:nvSpPr>
          <p:spPr>
            <a:xfrm>
              <a:off x="1303" y="2042"/>
              <a:ext cx="1209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0" name="Rectangle 14"/>
            <p:cNvSpPr/>
            <p:nvPr/>
          </p:nvSpPr>
          <p:spPr>
            <a:xfrm>
              <a:off x="1435" y="2601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91" name="Rectangle 15"/>
            <p:cNvSpPr/>
            <p:nvPr/>
          </p:nvSpPr>
          <p:spPr>
            <a:xfrm>
              <a:off x="1435" y="3020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92" name="Freeform 16"/>
            <p:cNvSpPr/>
            <p:nvPr/>
          </p:nvSpPr>
          <p:spPr>
            <a:xfrm>
              <a:off x="1570" y="2016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26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26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3" name="Freeform 17"/>
            <p:cNvSpPr/>
            <p:nvPr/>
          </p:nvSpPr>
          <p:spPr>
            <a:xfrm>
              <a:off x="1570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26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26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4" name="Line 18"/>
            <p:cNvSpPr/>
            <p:nvPr/>
          </p:nvSpPr>
          <p:spPr>
            <a:xfrm flipH="1">
              <a:off x="1850" y="2042"/>
              <a:ext cx="51" cy="1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5" name="Line 19"/>
            <p:cNvSpPr/>
            <p:nvPr/>
          </p:nvSpPr>
          <p:spPr>
            <a:xfrm>
              <a:off x="1901" y="1940"/>
              <a:ext cx="1" cy="19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6" name="Line 20"/>
            <p:cNvSpPr/>
            <p:nvPr/>
          </p:nvSpPr>
          <p:spPr>
            <a:xfrm>
              <a:off x="1850" y="1940"/>
              <a:ext cx="1" cy="19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97" name="Rectangle 21"/>
            <p:cNvSpPr/>
            <p:nvPr/>
          </p:nvSpPr>
          <p:spPr>
            <a:xfrm>
              <a:off x="1667" y="1749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98" name="Rectangle 22"/>
            <p:cNvSpPr/>
            <p:nvPr/>
          </p:nvSpPr>
          <p:spPr>
            <a:xfrm>
              <a:off x="1777" y="1838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99" name="Rectangle 23"/>
            <p:cNvSpPr/>
            <p:nvPr/>
          </p:nvSpPr>
          <p:spPr>
            <a:xfrm>
              <a:off x="1944" y="1812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0" name="Line 24"/>
            <p:cNvSpPr/>
            <p:nvPr/>
          </p:nvSpPr>
          <p:spPr>
            <a:xfrm>
              <a:off x="2207" y="1012"/>
              <a:ext cx="1" cy="2225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01" name="Freeform 25"/>
            <p:cNvSpPr/>
            <p:nvPr/>
          </p:nvSpPr>
          <p:spPr>
            <a:xfrm>
              <a:off x="2181" y="2016"/>
              <a:ext cx="51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38" y="0"/>
                </a:cxn>
                <a:cxn ang="0">
                  <a:pos x="51" y="26"/>
                </a:cxn>
                <a:cxn ang="0">
                  <a:pos x="38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51" h="51">
                  <a:moveTo>
                    <a:pt x="0" y="26"/>
                  </a:moveTo>
                  <a:lnTo>
                    <a:pt x="13" y="0"/>
                  </a:lnTo>
                  <a:lnTo>
                    <a:pt x="38" y="0"/>
                  </a:lnTo>
                  <a:lnTo>
                    <a:pt x="51" y="26"/>
                  </a:lnTo>
                  <a:lnTo>
                    <a:pt x="38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02" name="Freeform 26"/>
            <p:cNvSpPr/>
            <p:nvPr/>
          </p:nvSpPr>
          <p:spPr>
            <a:xfrm>
              <a:off x="2181" y="3211"/>
              <a:ext cx="51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38" y="0"/>
                </a:cxn>
                <a:cxn ang="0">
                  <a:pos x="51" y="26"/>
                </a:cxn>
                <a:cxn ang="0">
                  <a:pos x="38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51" h="51">
                  <a:moveTo>
                    <a:pt x="0" y="26"/>
                  </a:moveTo>
                  <a:lnTo>
                    <a:pt x="13" y="0"/>
                  </a:lnTo>
                  <a:lnTo>
                    <a:pt x="38" y="0"/>
                  </a:lnTo>
                  <a:lnTo>
                    <a:pt x="51" y="26"/>
                  </a:lnTo>
                  <a:lnTo>
                    <a:pt x="38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03" name="Line 27"/>
            <p:cNvSpPr/>
            <p:nvPr/>
          </p:nvSpPr>
          <p:spPr>
            <a:xfrm>
              <a:off x="2207" y="2461"/>
              <a:ext cx="1" cy="293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04" name="Rectangle 28"/>
            <p:cNvSpPr/>
            <p:nvPr/>
          </p:nvSpPr>
          <p:spPr>
            <a:xfrm>
              <a:off x="2143" y="2461"/>
              <a:ext cx="127" cy="293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5" name="Rectangle 29"/>
            <p:cNvSpPr/>
            <p:nvPr/>
          </p:nvSpPr>
          <p:spPr>
            <a:xfrm>
              <a:off x="1864" y="2499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6" name="Rectangle 30"/>
            <p:cNvSpPr/>
            <p:nvPr/>
          </p:nvSpPr>
          <p:spPr>
            <a:xfrm>
              <a:off x="1969" y="2588"/>
              <a:ext cx="13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7" name="Line 31"/>
            <p:cNvSpPr/>
            <p:nvPr/>
          </p:nvSpPr>
          <p:spPr>
            <a:xfrm>
              <a:off x="2207" y="1253"/>
              <a:ext cx="1" cy="306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08" name="Rectangle 32"/>
            <p:cNvSpPr/>
            <p:nvPr/>
          </p:nvSpPr>
          <p:spPr>
            <a:xfrm>
              <a:off x="2143" y="1253"/>
              <a:ext cx="127" cy="306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9" name="Rectangle 33"/>
            <p:cNvSpPr/>
            <p:nvPr/>
          </p:nvSpPr>
          <p:spPr>
            <a:xfrm>
              <a:off x="2348" y="1304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0" name="Rectangle 34"/>
            <p:cNvSpPr/>
            <p:nvPr/>
          </p:nvSpPr>
          <p:spPr>
            <a:xfrm>
              <a:off x="2453" y="1381"/>
              <a:ext cx="13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1" name="Line 35"/>
            <p:cNvSpPr/>
            <p:nvPr/>
          </p:nvSpPr>
          <p:spPr>
            <a:xfrm>
              <a:off x="2512" y="1889"/>
              <a:ext cx="1" cy="292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2" name="Line 36"/>
            <p:cNvSpPr/>
            <p:nvPr/>
          </p:nvSpPr>
          <p:spPr>
            <a:xfrm flipV="1">
              <a:off x="2512" y="1889"/>
              <a:ext cx="229" cy="89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3" name="Line 37"/>
            <p:cNvSpPr/>
            <p:nvPr/>
          </p:nvSpPr>
          <p:spPr>
            <a:xfrm>
              <a:off x="2512" y="2092"/>
              <a:ext cx="229" cy="89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4" name="Freeform 38"/>
            <p:cNvSpPr/>
            <p:nvPr/>
          </p:nvSpPr>
          <p:spPr>
            <a:xfrm>
              <a:off x="2627" y="2118"/>
              <a:ext cx="127" cy="6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25" y="38"/>
                </a:cxn>
                <a:cxn ang="0">
                  <a:pos x="12" y="0"/>
                </a:cxn>
                <a:cxn ang="0">
                  <a:pos x="127" y="63"/>
                </a:cxn>
                <a:cxn ang="0">
                  <a:pos x="0" y="51"/>
                </a:cxn>
              </a:cxnLst>
              <a:pathLst>
                <a:path w="127" h="63">
                  <a:moveTo>
                    <a:pt x="0" y="51"/>
                  </a:moveTo>
                  <a:lnTo>
                    <a:pt x="25" y="38"/>
                  </a:lnTo>
                  <a:lnTo>
                    <a:pt x="12" y="0"/>
                  </a:lnTo>
                  <a:lnTo>
                    <a:pt x="127" y="6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15" name="Line 39"/>
            <p:cNvSpPr/>
            <p:nvPr/>
          </p:nvSpPr>
          <p:spPr>
            <a:xfrm>
              <a:off x="2741" y="2181"/>
              <a:ext cx="1" cy="1165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6" name="Line 40"/>
            <p:cNvSpPr/>
            <p:nvPr/>
          </p:nvSpPr>
          <p:spPr>
            <a:xfrm>
              <a:off x="2741" y="2576"/>
              <a:ext cx="1" cy="305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7" name="Rectangle 41"/>
            <p:cNvSpPr/>
            <p:nvPr/>
          </p:nvSpPr>
          <p:spPr>
            <a:xfrm>
              <a:off x="2690" y="2576"/>
              <a:ext cx="115" cy="305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8" name="Line 42"/>
            <p:cNvSpPr/>
            <p:nvPr/>
          </p:nvSpPr>
          <p:spPr>
            <a:xfrm>
              <a:off x="2741" y="1012"/>
              <a:ext cx="1" cy="877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19" name="Line 43"/>
            <p:cNvSpPr/>
            <p:nvPr/>
          </p:nvSpPr>
          <p:spPr>
            <a:xfrm>
              <a:off x="2741" y="1253"/>
              <a:ext cx="1" cy="306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0" name="Rectangle 44"/>
            <p:cNvSpPr/>
            <p:nvPr/>
          </p:nvSpPr>
          <p:spPr>
            <a:xfrm>
              <a:off x="2690" y="1253"/>
              <a:ext cx="115" cy="306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21" name="Line 45"/>
            <p:cNvSpPr/>
            <p:nvPr/>
          </p:nvSpPr>
          <p:spPr>
            <a:xfrm>
              <a:off x="2741" y="1673"/>
              <a:ext cx="1146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2" name="Freeform 46"/>
            <p:cNvSpPr/>
            <p:nvPr/>
          </p:nvSpPr>
          <p:spPr>
            <a:xfrm>
              <a:off x="2716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23" name="Rectangle 47"/>
            <p:cNvSpPr/>
            <p:nvPr/>
          </p:nvSpPr>
          <p:spPr>
            <a:xfrm>
              <a:off x="2501" y="2626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24" name="Rectangle 48"/>
            <p:cNvSpPr/>
            <p:nvPr/>
          </p:nvSpPr>
          <p:spPr>
            <a:xfrm>
              <a:off x="2602" y="2703"/>
              <a:ext cx="75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25" name="Line 49"/>
            <p:cNvSpPr/>
            <p:nvPr/>
          </p:nvSpPr>
          <p:spPr>
            <a:xfrm>
              <a:off x="2741" y="2334"/>
              <a:ext cx="370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6" name="Line 50"/>
            <p:cNvSpPr/>
            <p:nvPr/>
          </p:nvSpPr>
          <p:spPr>
            <a:xfrm flipV="1">
              <a:off x="3111" y="2334"/>
              <a:ext cx="1" cy="903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27" name="Freeform 51"/>
            <p:cNvSpPr/>
            <p:nvPr/>
          </p:nvSpPr>
          <p:spPr>
            <a:xfrm>
              <a:off x="3072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26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26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28" name="Freeform 52"/>
            <p:cNvSpPr/>
            <p:nvPr/>
          </p:nvSpPr>
          <p:spPr>
            <a:xfrm>
              <a:off x="2716" y="2309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29" name="Line 53"/>
            <p:cNvSpPr/>
            <p:nvPr/>
          </p:nvSpPr>
          <p:spPr>
            <a:xfrm>
              <a:off x="3111" y="2703"/>
              <a:ext cx="1" cy="51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0" name="Line 54"/>
            <p:cNvSpPr/>
            <p:nvPr/>
          </p:nvSpPr>
          <p:spPr>
            <a:xfrm>
              <a:off x="3021" y="2703"/>
              <a:ext cx="179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1" name="Line 55"/>
            <p:cNvSpPr/>
            <p:nvPr/>
          </p:nvSpPr>
          <p:spPr>
            <a:xfrm>
              <a:off x="3021" y="2754"/>
              <a:ext cx="179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2" name="Rectangle 56"/>
            <p:cNvSpPr/>
            <p:nvPr/>
          </p:nvSpPr>
          <p:spPr>
            <a:xfrm>
              <a:off x="3141" y="2473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33" name="Rectangle 57"/>
            <p:cNvSpPr/>
            <p:nvPr/>
          </p:nvSpPr>
          <p:spPr>
            <a:xfrm>
              <a:off x="3233" y="2778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34" name="Rectangle 58"/>
            <p:cNvSpPr/>
            <p:nvPr/>
          </p:nvSpPr>
          <p:spPr>
            <a:xfrm>
              <a:off x="3343" y="2855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35" name="Line 59"/>
            <p:cNvSpPr/>
            <p:nvPr/>
          </p:nvSpPr>
          <p:spPr>
            <a:xfrm>
              <a:off x="3174" y="1673"/>
              <a:ext cx="51" cy="1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6" name="Line 60"/>
            <p:cNvSpPr/>
            <p:nvPr/>
          </p:nvSpPr>
          <p:spPr>
            <a:xfrm flipV="1">
              <a:off x="3174" y="1584"/>
              <a:ext cx="1" cy="178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7" name="Line 61"/>
            <p:cNvSpPr/>
            <p:nvPr/>
          </p:nvSpPr>
          <p:spPr>
            <a:xfrm flipV="1">
              <a:off x="3225" y="1584"/>
              <a:ext cx="1" cy="178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38" name="Rectangle 62"/>
            <p:cNvSpPr/>
            <p:nvPr/>
          </p:nvSpPr>
          <p:spPr>
            <a:xfrm>
              <a:off x="2988" y="1456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39" name="Rectangle 63"/>
            <p:cNvSpPr/>
            <p:nvPr/>
          </p:nvSpPr>
          <p:spPr>
            <a:xfrm>
              <a:off x="3296" y="1418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40" name="Rectangle 64"/>
            <p:cNvSpPr/>
            <p:nvPr/>
          </p:nvSpPr>
          <p:spPr>
            <a:xfrm>
              <a:off x="3407" y="1508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41" name="Rectangle 65"/>
            <p:cNvSpPr/>
            <p:nvPr/>
          </p:nvSpPr>
          <p:spPr>
            <a:xfrm>
              <a:off x="2921" y="1240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42" name="Rectangle 66"/>
            <p:cNvSpPr/>
            <p:nvPr/>
          </p:nvSpPr>
          <p:spPr>
            <a:xfrm>
              <a:off x="3019" y="1330"/>
              <a:ext cx="8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43" name="Line 67"/>
            <p:cNvSpPr/>
            <p:nvPr/>
          </p:nvSpPr>
          <p:spPr>
            <a:xfrm flipV="1">
              <a:off x="3594" y="1673"/>
              <a:ext cx="1" cy="1564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4" name="Freeform 68"/>
            <p:cNvSpPr/>
            <p:nvPr/>
          </p:nvSpPr>
          <p:spPr>
            <a:xfrm>
              <a:off x="3556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45" name="Freeform 69"/>
            <p:cNvSpPr/>
            <p:nvPr/>
          </p:nvSpPr>
          <p:spPr>
            <a:xfrm>
              <a:off x="3556" y="1648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46" name="Line 70"/>
            <p:cNvSpPr/>
            <p:nvPr/>
          </p:nvSpPr>
          <p:spPr>
            <a:xfrm>
              <a:off x="3594" y="2156"/>
              <a:ext cx="1" cy="305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47" name="Rectangle 71"/>
            <p:cNvSpPr/>
            <p:nvPr/>
          </p:nvSpPr>
          <p:spPr>
            <a:xfrm>
              <a:off x="3531" y="2156"/>
              <a:ext cx="114" cy="305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48" name="Rectangle 72"/>
            <p:cNvSpPr/>
            <p:nvPr/>
          </p:nvSpPr>
          <p:spPr>
            <a:xfrm>
              <a:off x="3736" y="2206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49" name="Rectangle 73"/>
            <p:cNvSpPr/>
            <p:nvPr/>
          </p:nvSpPr>
          <p:spPr>
            <a:xfrm>
              <a:off x="3837" y="2283"/>
              <a:ext cx="75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0" name="Freeform 74"/>
            <p:cNvSpPr/>
            <p:nvPr/>
          </p:nvSpPr>
          <p:spPr>
            <a:xfrm>
              <a:off x="3887" y="1648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51" name="Freeform 75"/>
            <p:cNvSpPr/>
            <p:nvPr/>
          </p:nvSpPr>
          <p:spPr>
            <a:xfrm>
              <a:off x="3887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52" name="Rectangle 76"/>
            <p:cNvSpPr/>
            <p:nvPr/>
          </p:nvSpPr>
          <p:spPr>
            <a:xfrm>
              <a:off x="3841" y="1749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3" name="Rectangle 77"/>
            <p:cNvSpPr/>
            <p:nvPr/>
          </p:nvSpPr>
          <p:spPr>
            <a:xfrm>
              <a:off x="3841" y="3020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4" name="Rectangle 78"/>
            <p:cNvSpPr/>
            <p:nvPr/>
          </p:nvSpPr>
          <p:spPr>
            <a:xfrm>
              <a:off x="3890" y="2461"/>
              <a:ext cx="121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5" name="Rectangle 79"/>
            <p:cNvSpPr/>
            <p:nvPr/>
          </p:nvSpPr>
          <p:spPr>
            <a:xfrm>
              <a:off x="4005" y="2538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6" name="Rectangle 80"/>
            <p:cNvSpPr/>
            <p:nvPr/>
          </p:nvSpPr>
          <p:spPr>
            <a:xfrm>
              <a:off x="3955" y="2308"/>
              <a:ext cx="4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7" name="Rectangle 81"/>
            <p:cNvSpPr/>
            <p:nvPr/>
          </p:nvSpPr>
          <p:spPr>
            <a:xfrm>
              <a:off x="949" y="2829"/>
              <a:ext cx="121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8" name="Rectangle 82"/>
            <p:cNvSpPr/>
            <p:nvPr/>
          </p:nvSpPr>
          <p:spPr>
            <a:xfrm>
              <a:off x="1064" y="2919"/>
              <a:ext cx="44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59" name="Rectangle 83"/>
            <p:cNvSpPr/>
            <p:nvPr/>
          </p:nvSpPr>
          <p:spPr>
            <a:xfrm>
              <a:off x="1014" y="2689"/>
              <a:ext cx="4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60" name="Freeform 84"/>
            <p:cNvSpPr/>
            <p:nvPr/>
          </p:nvSpPr>
          <p:spPr>
            <a:xfrm>
              <a:off x="2716" y="987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61" name="Rectangle 85"/>
            <p:cNvSpPr/>
            <p:nvPr/>
          </p:nvSpPr>
          <p:spPr>
            <a:xfrm>
              <a:off x="3839" y="910"/>
              <a:ext cx="121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62" name="Rectangle 86"/>
            <p:cNvSpPr/>
            <p:nvPr/>
          </p:nvSpPr>
          <p:spPr>
            <a:xfrm>
              <a:off x="3946" y="999"/>
              <a:ext cx="16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63" name="Freeform 87"/>
            <p:cNvSpPr/>
            <p:nvPr/>
          </p:nvSpPr>
          <p:spPr>
            <a:xfrm>
              <a:off x="2716" y="1648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4664" name="Text Box 88"/>
          <p:cNvSpPr txBox="1"/>
          <p:nvPr/>
        </p:nvSpPr>
        <p:spPr>
          <a:xfrm>
            <a:off x="811213" y="4735513"/>
            <a:ext cx="7680325" cy="1117600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试画出该电路低频区、中频区和高频区的小信号等效电路。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914400" y="228600"/>
          <a:ext cx="6781800" cy="458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2255520" imgH="1722120" progId="Visio.Drawing.4">
                  <p:embed/>
                </p:oleObj>
              </mc:Choice>
              <mc:Fallback>
                <p:oleObj name="" r:id="rId1" imgW="2255520" imgH="1722120" progId="Visio.Drawing.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rcRect b="11237"/>
                      <a:stretch>
                        <a:fillRect/>
                      </a:stretch>
                    </p:blipFill>
                    <p:spPr>
                      <a:xfrm>
                        <a:off x="914400" y="228600"/>
                        <a:ext cx="6781800" cy="458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Rectangle 3"/>
          <p:cNvSpPr/>
          <p:nvPr/>
        </p:nvSpPr>
        <p:spPr>
          <a:xfrm>
            <a:off x="2568575" y="2365375"/>
            <a:ext cx="188913" cy="493713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Line 4"/>
          <p:cNvSpPr/>
          <p:nvPr/>
        </p:nvSpPr>
        <p:spPr>
          <a:xfrm>
            <a:off x="2655888" y="987425"/>
            <a:ext cx="0" cy="13779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9" name="Line 5"/>
          <p:cNvSpPr/>
          <p:nvPr/>
        </p:nvSpPr>
        <p:spPr>
          <a:xfrm>
            <a:off x="2670175" y="2844800"/>
            <a:ext cx="0" cy="16113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30" name="Text Box 6"/>
          <p:cNvSpPr txBox="1"/>
          <p:nvPr/>
        </p:nvSpPr>
        <p:spPr>
          <a:xfrm>
            <a:off x="2844800" y="2300288"/>
            <a:ext cx="490538" cy="530225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400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1" name="Text Box 7"/>
          <p:cNvSpPr txBox="1"/>
          <p:nvPr/>
        </p:nvSpPr>
        <p:spPr>
          <a:xfrm>
            <a:off x="4835525" y="3868738"/>
            <a:ext cx="469900" cy="43815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lIns="0" tIns="0" rIns="0" bIns="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2" name="Text Box 8"/>
          <p:cNvSpPr txBox="1"/>
          <p:nvPr/>
        </p:nvSpPr>
        <p:spPr>
          <a:xfrm>
            <a:off x="927100" y="4924425"/>
            <a:ext cx="7680325" cy="604838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低频区小信号等效电路。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pSp>
        <p:nvGrpSpPr>
          <p:cNvPr id="27650" name="Group 2"/>
          <p:cNvGrpSpPr/>
          <p:nvPr/>
        </p:nvGrpSpPr>
        <p:grpSpPr>
          <a:xfrm>
            <a:off x="504825" y="563563"/>
            <a:ext cx="8101013" cy="3905250"/>
            <a:chOff x="318" y="355"/>
            <a:chExt cx="5103" cy="2460"/>
          </a:xfrm>
        </p:grpSpPr>
        <p:sp>
          <p:nvSpPr>
            <p:cNvPr id="27651" name="Freeform 3"/>
            <p:cNvSpPr/>
            <p:nvPr/>
          </p:nvSpPr>
          <p:spPr>
            <a:xfrm>
              <a:off x="416" y="1777"/>
              <a:ext cx="401" cy="401"/>
            </a:xfrm>
            <a:custGeom>
              <a:avLst/>
              <a:gdLst/>
              <a:ahLst/>
              <a:cxnLst>
                <a:cxn ang="0">
                  <a:pos x="0" y="201"/>
                </a:cxn>
                <a:cxn ang="0">
                  <a:pos x="33" y="100"/>
                </a:cxn>
                <a:cxn ang="0">
                  <a:pos x="100" y="33"/>
                </a:cxn>
                <a:cxn ang="0">
                  <a:pos x="200" y="0"/>
                </a:cxn>
                <a:cxn ang="0">
                  <a:pos x="301" y="33"/>
                </a:cxn>
                <a:cxn ang="0">
                  <a:pos x="367" y="100"/>
                </a:cxn>
                <a:cxn ang="0">
                  <a:pos x="401" y="201"/>
                </a:cxn>
                <a:cxn ang="0">
                  <a:pos x="367" y="301"/>
                </a:cxn>
                <a:cxn ang="0">
                  <a:pos x="301" y="368"/>
                </a:cxn>
                <a:cxn ang="0">
                  <a:pos x="200" y="401"/>
                </a:cxn>
                <a:cxn ang="0">
                  <a:pos x="100" y="368"/>
                </a:cxn>
                <a:cxn ang="0">
                  <a:pos x="33" y="301"/>
                </a:cxn>
                <a:cxn ang="0">
                  <a:pos x="0" y="201"/>
                </a:cxn>
              </a:cxnLst>
              <a:pathLst>
                <a:path w="401" h="401">
                  <a:moveTo>
                    <a:pt x="0" y="201"/>
                  </a:moveTo>
                  <a:lnTo>
                    <a:pt x="33" y="100"/>
                  </a:lnTo>
                  <a:lnTo>
                    <a:pt x="100" y="33"/>
                  </a:lnTo>
                  <a:lnTo>
                    <a:pt x="200" y="0"/>
                  </a:lnTo>
                  <a:lnTo>
                    <a:pt x="301" y="33"/>
                  </a:lnTo>
                  <a:lnTo>
                    <a:pt x="367" y="100"/>
                  </a:lnTo>
                  <a:lnTo>
                    <a:pt x="401" y="201"/>
                  </a:lnTo>
                  <a:lnTo>
                    <a:pt x="367" y="301"/>
                  </a:lnTo>
                  <a:lnTo>
                    <a:pt x="301" y="368"/>
                  </a:lnTo>
                  <a:lnTo>
                    <a:pt x="200" y="401"/>
                  </a:lnTo>
                  <a:lnTo>
                    <a:pt x="100" y="368"/>
                  </a:lnTo>
                  <a:lnTo>
                    <a:pt x="33" y="3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2" name="Line 4"/>
            <p:cNvSpPr/>
            <p:nvPr/>
          </p:nvSpPr>
          <p:spPr>
            <a:xfrm>
              <a:off x="616" y="2413"/>
              <a:ext cx="4592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3" name="Line 5"/>
            <p:cNvSpPr/>
            <p:nvPr/>
          </p:nvSpPr>
          <p:spPr>
            <a:xfrm>
              <a:off x="2436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4" name="Line 6"/>
            <p:cNvSpPr/>
            <p:nvPr/>
          </p:nvSpPr>
          <p:spPr>
            <a:xfrm>
              <a:off x="616" y="840"/>
              <a:ext cx="1820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5" name="Line 7"/>
            <p:cNvSpPr/>
            <p:nvPr/>
          </p:nvSpPr>
          <p:spPr>
            <a:xfrm>
              <a:off x="3021" y="2647"/>
              <a:ext cx="233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6" name="Line 8"/>
            <p:cNvSpPr/>
            <p:nvPr/>
          </p:nvSpPr>
          <p:spPr>
            <a:xfrm>
              <a:off x="3137" y="840"/>
              <a:ext cx="2071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7" name="Line 9"/>
            <p:cNvSpPr/>
            <p:nvPr/>
          </p:nvSpPr>
          <p:spPr>
            <a:xfrm>
              <a:off x="3137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8" name="Line 10"/>
            <p:cNvSpPr/>
            <p:nvPr/>
          </p:nvSpPr>
          <p:spPr>
            <a:xfrm>
              <a:off x="4106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9" name="Line 11"/>
            <p:cNvSpPr/>
            <p:nvPr/>
          </p:nvSpPr>
          <p:spPr>
            <a:xfrm>
              <a:off x="4740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0" name="Line 12"/>
            <p:cNvSpPr/>
            <p:nvPr/>
          </p:nvSpPr>
          <p:spPr>
            <a:xfrm flipV="1">
              <a:off x="4740" y="1392"/>
              <a:ext cx="1" cy="385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1" name="Rectangle 13"/>
            <p:cNvSpPr/>
            <p:nvPr/>
          </p:nvSpPr>
          <p:spPr>
            <a:xfrm>
              <a:off x="4657" y="1392"/>
              <a:ext cx="167" cy="385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62" name="Line 14"/>
            <p:cNvSpPr/>
            <p:nvPr/>
          </p:nvSpPr>
          <p:spPr>
            <a:xfrm>
              <a:off x="1902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3" name="Line 15"/>
            <p:cNvSpPr/>
            <p:nvPr/>
          </p:nvSpPr>
          <p:spPr>
            <a:xfrm>
              <a:off x="616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4" name="Line 16"/>
            <p:cNvSpPr/>
            <p:nvPr/>
          </p:nvSpPr>
          <p:spPr>
            <a:xfrm flipV="1">
              <a:off x="1902" y="1392"/>
              <a:ext cx="1" cy="385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65" name="Rectangle 17"/>
            <p:cNvSpPr/>
            <p:nvPr/>
          </p:nvSpPr>
          <p:spPr>
            <a:xfrm>
              <a:off x="1818" y="1392"/>
              <a:ext cx="167" cy="385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66" name="Freeform 18"/>
            <p:cNvSpPr/>
            <p:nvPr/>
          </p:nvSpPr>
          <p:spPr>
            <a:xfrm>
              <a:off x="1869" y="807"/>
              <a:ext cx="66" cy="6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6" y="0"/>
                </a:cxn>
                <a:cxn ang="0">
                  <a:pos x="50" y="0"/>
                </a:cxn>
                <a:cxn ang="0">
                  <a:pos x="66" y="33"/>
                </a:cxn>
                <a:cxn ang="0">
                  <a:pos x="50" y="67"/>
                </a:cxn>
                <a:cxn ang="0">
                  <a:pos x="16" y="67"/>
                </a:cxn>
                <a:cxn ang="0">
                  <a:pos x="0" y="33"/>
                </a:cxn>
              </a:cxnLst>
              <a:pathLst>
                <a:path w="66" h="67">
                  <a:moveTo>
                    <a:pt x="0" y="33"/>
                  </a:moveTo>
                  <a:lnTo>
                    <a:pt x="16" y="0"/>
                  </a:lnTo>
                  <a:lnTo>
                    <a:pt x="50" y="0"/>
                  </a:lnTo>
                  <a:lnTo>
                    <a:pt x="66" y="33"/>
                  </a:lnTo>
                  <a:lnTo>
                    <a:pt x="50" y="67"/>
                  </a:lnTo>
                  <a:lnTo>
                    <a:pt x="16" y="6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67" name="Freeform 19"/>
            <p:cNvSpPr/>
            <p:nvPr/>
          </p:nvSpPr>
          <p:spPr>
            <a:xfrm>
              <a:off x="3104" y="2379"/>
              <a:ext cx="83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7" y="0"/>
                </a:cxn>
                <a:cxn ang="0">
                  <a:pos x="67" y="0"/>
                </a:cxn>
                <a:cxn ang="0">
                  <a:pos x="83" y="34"/>
                </a:cxn>
                <a:cxn ang="0">
                  <a:pos x="67" y="67"/>
                </a:cxn>
                <a:cxn ang="0">
                  <a:pos x="17" y="67"/>
                </a:cxn>
                <a:cxn ang="0">
                  <a:pos x="0" y="34"/>
                </a:cxn>
              </a:cxnLst>
              <a:pathLst>
                <a:path w="83" h="67">
                  <a:moveTo>
                    <a:pt x="0" y="34"/>
                  </a:moveTo>
                  <a:lnTo>
                    <a:pt x="17" y="0"/>
                  </a:lnTo>
                  <a:lnTo>
                    <a:pt x="67" y="0"/>
                  </a:lnTo>
                  <a:lnTo>
                    <a:pt x="83" y="34"/>
                  </a:lnTo>
                  <a:lnTo>
                    <a:pt x="67" y="67"/>
                  </a:lnTo>
                  <a:lnTo>
                    <a:pt x="17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68" name="Freeform 20"/>
            <p:cNvSpPr/>
            <p:nvPr/>
          </p:nvSpPr>
          <p:spPr>
            <a:xfrm>
              <a:off x="2403" y="2379"/>
              <a:ext cx="67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6" y="0"/>
                </a:cxn>
                <a:cxn ang="0">
                  <a:pos x="50" y="0"/>
                </a:cxn>
                <a:cxn ang="0">
                  <a:pos x="67" y="34"/>
                </a:cxn>
                <a:cxn ang="0">
                  <a:pos x="50" y="67"/>
                </a:cxn>
                <a:cxn ang="0">
                  <a:pos x="16" y="67"/>
                </a:cxn>
                <a:cxn ang="0">
                  <a:pos x="0" y="34"/>
                </a:cxn>
              </a:cxnLst>
              <a:pathLst>
                <a:path w="67" h="67">
                  <a:moveTo>
                    <a:pt x="0" y="34"/>
                  </a:moveTo>
                  <a:lnTo>
                    <a:pt x="16" y="0"/>
                  </a:lnTo>
                  <a:lnTo>
                    <a:pt x="50" y="0"/>
                  </a:lnTo>
                  <a:lnTo>
                    <a:pt x="67" y="34"/>
                  </a:lnTo>
                  <a:lnTo>
                    <a:pt x="50" y="67"/>
                  </a:lnTo>
                  <a:lnTo>
                    <a:pt x="16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69" name="Freeform 21"/>
            <p:cNvSpPr/>
            <p:nvPr/>
          </p:nvSpPr>
          <p:spPr>
            <a:xfrm>
              <a:off x="1869" y="2379"/>
              <a:ext cx="66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6" y="0"/>
                </a:cxn>
                <a:cxn ang="0">
                  <a:pos x="50" y="0"/>
                </a:cxn>
                <a:cxn ang="0">
                  <a:pos x="66" y="34"/>
                </a:cxn>
                <a:cxn ang="0">
                  <a:pos x="50" y="67"/>
                </a:cxn>
                <a:cxn ang="0">
                  <a:pos x="16" y="67"/>
                </a:cxn>
                <a:cxn ang="0">
                  <a:pos x="0" y="34"/>
                </a:cxn>
              </a:cxnLst>
              <a:pathLst>
                <a:path w="66" h="67">
                  <a:moveTo>
                    <a:pt x="0" y="34"/>
                  </a:moveTo>
                  <a:lnTo>
                    <a:pt x="16" y="0"/>
                  </a:lnTo>
                  <a:lnTo>
                    <a:pt x="50" y="0"/>
                  </a:lnTo>
                  <a:lnTo>
                    <a:pt x="66" y="34"/>
                  </a:lnTo>
                  <a:lnTo>
                    <a:pt x="50" y="67"/>
                  </a:lnTo>
                  <a:lnTo>
                    <a:pt x="16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70" name="Line 22"/>
            <p:cNvSpPr/>
            <p:nvPr/>
          </p:nvSpPr>
          <p:spPr>
            <a:xfrm>
              <a:off x="616" y="1074"/>
              <a:ext cx="1" cy="385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71" name="Rectangle 23"/>
            <p:cNvSpPr/>
            <p:nvPr/>
          </p:nvSpPr>
          <p:spPr>
            <a:xfrm>
              <a:off x="533" y="1074"/>
              <a:ext cx="167" cy="385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2" name="Rectangle 24"/>
            <p:cNvSpPr/>
            <p:nvPr/>
          </p:nvSpPr>
          <p:spPr>
            <a:xfrm>
              <a:off x="973" y="1526"/>
              <a:ext cx="15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3" name="Rectangle 25"/>
            <p:cNvSpPr/>
            <p:nvPr/>
          </p:nvSpPr>
          <p:spPr>
            <a:xfrm>
              <a:off x="1121" y="1643"/>
              <a:ext cx="42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4" name="Freeform 26"/>
            <p:cNvSpPr/>
            <p:nvPr/>
          </p:nvSpPr>
          <p:spPr>
            <a:xfrm>
              <a:off x="4072" y="807"/>
              <a:ext cx="84" cy="6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7" y="0"/>
                </a:cxn>
                <a:cxn ang="0">
                  <a:pos x="50" y="0"/>
                </a:cxn>
                <a:cxn ang="0">
                  <a:pos x="84" y="33"/>
                </a:cxn>
                <a:cxn ang="0">
                  <a:pos x="50" y="67"/>
                </a:cxn>
                <a:cxn ang="0">
                  <a:pos x="17" y="67"/>
                </a:cxn>
                <a:cxn ang="0">
                  <a:pos x="0" y="33"/>
                </a:cxn>
              </a:cxnLst>
              <a:pathLst>
                <a:path w="84" h="67">
                  <a:moveTo>
                    <a:pt x="0" y="33"/>
                  </a:moveTo>
                  <a:lnTo>
                    <a:pt x="17" y="0"/>
                  </a:lnTo>
                  <a:lnTo>
                    <a:pt x="50" y="0"/>
                  </a:lnTo>
                  <a:lnTo>
                    <a:pt x="84" y="33"/>
                  </a:lnTo>
                  <a:lnTo>
                    <a:pt x="50" y="67"/>
                  </a:lnTo>
                  <a:lnTo>
                    <a:pt x="17" y="6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75" name="Freeform 27"/>
            <p:cNvSpPr/>
            <p:nvPr/>
          </p:nvSpPr>
          <p:spPr>
            <a:xfrm>
              <a:off x="4072" y="2379"/>
              <a:ext cx="84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7" y="0"/>
                </a:cxn>
                <a:cxn ang="0">
                  <a:pos x="50" y="0"/>
                </a:cxn>
                <a:cxn ang="0">
                  <a:pos x="84" y="34"/>
                </a:cxn>
                <a:cxn ang="0">
                  <a:pos x="50" y="67"/>
                </a:cxn>
                <a:cxn ang="0">
                  <a:pos x="17" y="67"/>
                </a:cxn>
                <a:cxn ang="0">
                  <a:pos x="0" y="34"/>
                </a:cxn>
              </a:cxnLst>
              <a:pathLst>
                <a:path w="84" h="67">
                  <a:moveTo>
                    <a:pt x="0" y="34"/>
                  </a:moveTo>
                  <a:lnTo>
                    <a:pt x="17" y="0"/>
                  </a:lnTo>
                  <a:lnTo>
                    <a:pt x="50" y="0"/>
                  </a:lnTo>
                  <a:lnTo>
                    <a:pt x="84" y="34"/>
                  </a:lnTo>
                  <a:lnTo>
                    <a:pt x="50" y="67"/>
                  </a:lnTo>
                  <a:lnTo>
                    <a:pt x="17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76" name="Freeform 28"/>
            <p:cNvSpPr/>
            <p:nvPr/>
          </p:nvSpPr>
          <p:spPr>
            <a:xfrm>
              <a:off x="4707" y="807"/>
              <a:ext cx="67" cy="6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6" y="0"/>
                </a:cxn>
                <a:cxn ang="0">
                  <a:pos x="50" y="0"/>
                </a:cxn>
                <a:cxn ang="0">
                  <a:pos x="67" y="33"/>
                </a:cxn>
                <a:cxn ang="0">
                  <a:pos x="50" y="67"/>
                </a:cxn>
                <a:cxn ang="0">
                  <a:pos x="16" y="67"/>
                </a:cxn>
                <a:cxn ang="0">
                  <a:pos x="0" y="33"/>
                </a:cxn>
              </a:cxnLst>
              <a:pathLst>
                <a:path w="67" h="67">
                  <a:moveTo>
                    <a:pt x="0" y="33"/>
                  </a:moveTo>
                  <a:lnTo>
                    <a:pt x="16" y="0"/>
                  </a:lnTo>
                  <a:lnTo>
                    <a:pt x="50" y="0"/>
                  </a:lnTo>
                  <a:lnTo>
                    <a:pt x="67" y="33"/>
                  </a:lnTo>
                  <a:lnTo>
                    <a:pt x="50" y="67"/>
                  </a:lnTo>
                  <a:lnTo>
                    <a:pt x="16" y="6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77" name="Freeform 29"/>
            <p:cNvSpPr/>
            <p:nvPr/>
          </p:nvSpPr>
          <p:spPr>
            <a:xfrm>
              <a:off x="4707" y="2379"/>
              <a:ext cx="67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6" y="0"/>
                </a:cxn>
                <a:cxn ang="0">
                  <a:pos x="50" y="0"/>
                </a:cxn>
                <a:cxn ang="0">
                  <a:pos x="67" y="34"/>
                </a:cxn>
                <a:cxn ang="0">
                  <a:pos x="50" y="67"/>
                </a:cxn>
                <a:cxn ang="0">
                  <a:pos x="16" y="67"/>
                </a:cxn>
                <a:cxn ang="0">
                  <a:pos x="0" y="34"/>
                </a:cxn>
              </a:cxnLst>
              <a:pathLst>
                <a:path w="67" h="67">
                  <a:moveTo>
                    <a:pt x="0" y="34"/>
                  </a:moveTo>
                  <a:lnTo>
                    <a:pt x="16" y="0"/>
                  </a:lnTo>
                  <a:lnTo>
                    <a:pt x="50" y="0"/>
                  </a:lnTo>
                  <a:lnTo>
                    <a:pt x="67" y="34"/>
                  </a:lnTo>
                  <a:lnTo>
                    <a:pt x="50" y="67"/>
                  </a:lnTo>
                  <a:lnTo>
                    <a:pt x="16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78" name="Freeform 30"/>
            <p:cNvSpPr/>
            <p:nvPr/>
          </p:nvSpPr>
          <p:spPr>
            <a:xfrm>
              <a:off x="5208" y="807"/>
              <a:ext cx="83" cy="6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33" y="0"/>
                </a:cxn>
                <a:cxn ang="0">
                  <a:pos x="66" y="0"/>
                </a:cxn>
                <a:cxn ang="0">
                  <a:pos x="83" y="33"/>
                </a:cxn>
                <a:cxn ang="0">
                  <a:pos x="66" y="67"/>
                </a:cxn>
                <a:cxn ang="0">
                  <a:pos x="33" y="67"/>
                </a:cxn>
                <a:cxn ang="0">
                  <a:pos x="0" y="33"/>
                </a:cxn>
              </a:cxnLst>
              <a:pathLst>
                <a:path w="83" h="67">
                  <a:moveTo>
                    <a:pt x="0" y="33"/>
                  </a:moveTo>
                  <a:lnTo>
                    <a:pt x="33" y="0"/>
                  </a:lnTo>
                  <a:lnTo>
                    <a:pt x="66" y="0"/>
                  </a:lnTo>
                  <a:lnTo>
                    <a:pt x="83" y="33"/>
                  </a:lnTo>
                  <a:lnTo>
                    <a:pt x="66" y="67"/>
                  </a:lnTo>
                  <a:lnTo>
                    <a:pt x="33" y="6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79" name="Freeform 31"/>
            <p:cNvSpPr/>
            <p:nvPr/>
          </p:nvSpPr>
          <p:spPr>
            <a:xfrm>
              <a:off x="5208" y="2379"/>
              <a:ext cx="83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33" y="0"/>
                </a:cxn>
                <a:cxn ang="0">
                  <a:pos x="66" y="0"/>
                </a:cxn>
                <a:cxn ang="0">
                  <a:pos x="83" y="34"/>
                </a:cxn>
                <a:cxn ang="0">
                  <a:pos x="66" y="67"/>
                </a:cxn>
                <a:cxn ang="0">
                  <a:pos x="33" y="67"/>
                </a:cxn>
                <a:cxn ang="0">
                  <a:pos x="0" y="34"/>
                </a:cxn>
              </a:cxnLst>
              <a:pathLst>
                <a:path w="83" h="67">
                  <a:moveTo>
                    <a:pt x="0" y="34"/>
                  </a:moveTo>
                  <a:lnTo>
                    <a:pt x="33" y="0"/>
                  </a:lnTo>
                  <a:lnTo>
                    <a:pt x="66" y="0"/>
                  </a:lnTo>
                  <a:lnTo>
                    <a:pt x="83" y="34"/>
                  </a:lnTo>
                  <a:lnTo>
                    <a:pt x="66" y="67"/>
                  </a:lnTo>
                  <a:lnTo>
                    <a:pt x="33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80" name="Rectangle 32"/>
            <p:cNvSpPr/>
            <p:nvPr/>
          </p:nvSpPr>
          <p:spPr>
            <a:xfrm>
              <a:off x="1253" y="2513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1" name="Rectangle 33"/>
            <p:cNvSpPr/>
            <p:nvPr/>
          </p:nvSpPr>
          <p:spPr>
            <a:xfrm>
              <a:off x="1388" y="2630"/>
              <a:ext cx="42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2" name="Rectangle 34"/>
            <p:cNvSpPr/>
            <p:nvPr/>
          </p:nvSpPr>
          <p:spPr>
            <a:xfrm>
              <a:off x="943" y="857"/>
              <a:ext cx="21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3" name="Rectangle 35"/>
            <p:cNvSpPr/>
            <p:nvPr/>
          </p:nvSpPr>
          <p:spPr>
            <a:xfrm>
              <a:off x="408" y="1576"/>
              <a:ext cx="21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4" name="Rectangle 36"/>
            <p:cNvSpPr/>
            <p:nvPr/>
          </p:nvSpPr>
          <p:spPr>
            <a:xfrm>
              <a:off x="408" y="2161"/>
              <a:ext cx="21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5" name="Rectangle 37"/>
            <p:cNvSpPr/>
            <p:nvPr/>
          </p:nvSpPr>
          <p:spPr>
            <a:xfrm>
              <a:off x="943" y="2161"/>
              <a:ext cx="21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6" name="Freeform 38"/>
            <p:cNvSpPr/>
            <p:nvPr/>
          </p:nvSpPr>
          <p:spPr>
            <a:xfrm>
              <a:off x="1184" y="2011"/>
              <a:ext cx="250" cy="636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0" y="0"/>
                </a:cxn>
                <a:cxn ang="0">
                  <a:pos x="0" y="636"/>
                </a:cxn>
              </a:cxnLst>
              <a:pathLst>
                <a:path w="250" h="636">
                  <a:moveTo>
                    <a:pt x="250" y="0"/>
                  </a:moveTo>
                  <a:lnTo>
                    <a:pt x="0" y="0"/>
                  </a:lnTo>
                  <a:lnTo>
                    <a:pt x="0" y="636"/>
                  </a:lnTo>
                </a:path>
              </a:pathLst>
            </a:custGeom>
            <a:noFill/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87" name="Freeform 39"/>
            <p:cNvSpPr/>
            <p:nvPr/>
          </p:nvSpPr>
          <p:spPr>
            <a:xfrm>
              <a:off x="1251" y="1978"/>
              <a:ext cx="200" cy="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" y="33"/>
                </a:cxn>
                <a:cxn ang="0">
                  <a:pos x="0" y="83"/>
                </a:cxn>
                <a:cxn ang="0">
                  <a:pos x="200" y="33"/>
                </a:cxn>
                <a:cxn ang="0">
                  <a:pos x="0" y="0"/>
                </a:cxn>
              </a:cxnLst>
              <a:pathLst>
                <a:path w="200" h="83">
                  <a:moveTo>
                    <a:pt x="0" y="0"/>
                  </a:moveTo>
                  <a:lnTo>
                    <a:pt x="33" y="33"/>
                  </a:lnTo>
                  <a:lnTo>
                    <a:pt x="0" y="83"/>
                  </a:lnTo>
                  <a:lnTo>
                    <a:pt x="20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88" name="Rectangle 40"/>
            <p:cNvSpPr/>
            <p:nvPr/>
          </p:nvSpPr>
          <p:spPr>
            <a:xfrm>
              <a:off x="318" y="1091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89" name="Rectangle 41"/>
            <p:cNvSpPr/>
            <p:nvPr/>
          </p:nvSpPr>
          <p:spPr>
            <a:xfrm>
              <a:off x="453" y="1208"/>
              <a:ext cx="59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0" name="Line 42"/>
            <p:cNvSpPr/>
            <p:nvPr/>
          </p:nvSpPr>
          <p:spPr>
            <a:xfrm flipV="1">
              <a:off x="2436" y="1392"/>
              <a:ext cx="1" cy="385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91" name="Rectangle 43"/>
            <p:cNvSpPr/>
            <p:nvPr/>
          </p:nvSpPr>
          <p:spPr>
            <a:xfrm>
              <a:off x="2353" y="1392"/>
              <a:ext cx="167" cy="385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2" name="Rectangle 44"/>
            <p:cNvSpPr/>
            <p:nvPr/>
          </p:nvSpPr>
          <p:spPr>
            <a:xfrm>
              <a:off x="1550" y="1057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3" name="Rectangle 45"/>
            <p:cNvSpPr/>
            <p:nvPr/>
          </p:nvSpPr>
          <p:spPr>
            <a:xfrm>
              <a:off x="1693" y="1158"/>
              <a:ext cx="177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4" name="Rectangle 46"/>
            <p:cNvSpPr/>
            <p:nvPr/>
          </p:nvSpPr>
          <p:spPr>
            <a:xfrm>
              <a:off x="2576" y="1459"/>
              <a:ext cx="8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5" name="Rectangle 47"/>
            <p:cNvSpPr/>
            <p:nvPr/>
          </p:nvSpPr>
          <p:spPr>
            <a:xfrm>
              <a:off x="2688" y="1560"/>
              <a:ext cx="152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6" name="Line 48"/>
            <p:cNvSpPr/>
            <p:nvPr/>
          </p:nvSpPr>
          <p:spPr>
            <a:xfrm>
              <a:off x="3137" y="2413"/>
              <a:ext cx="1" cy="23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97" name="Rectangle 49"/>
            <p:cNvSpPr/>
            <p:nvPr/>
          </p:nvSpPr>
          <p:spPr>
            <a:xfrm>
              <a:off x="1401" y="388"/>
              <a:ext cx="8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8" name="Rectangle 50"/>
            <p:cNvSpPr/>
            <p:nvPr/>
          </p:nvSpPr>
          <p:spPr>
            <a:xfrm>
              <a:off x="1471" y="489"/>
              <a:ext cx="42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99" name="Rectangle 51"/>
            <p:cNvSpPr/>
            <p:nvPr/>
          </p:nvSpPr>
          <p:spPr>
            <a:xfrm>
              <a:off x="4259" y="1325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0" name="Rectangle 52"/>
            <p:cNvSpPr/>
            <p:nvPr/>
          </p:nvSpPr>
          <p:spPr>
            <a:xfrm>
              <a:off x="4385" y="1443"/>
              <a:ext cx="110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1" name="Line 53"/>
            <p:cNvSpPr/>
            <p:nvPr/>
          </p:nvSpPr>
          <p:spPr>
            <a:xfrm flipV="1">
              <a:off x="4106" y="1426"/>
              <a:ext cx="1" cy="401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02" name="Rectangle 54"/>
            <p:cNvSpPr/>
            <p:nvPr/>
          </p:nvSpPr>
          <p:spPr>
            <a:xfrm>
              <a:off x="4039" y="1426"/>
              <a:ext cx="150" cy="401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3" name="Rectangle 55"/>
            <p:cNvSpPr/>
            <p:nvPr/>
          </p:nvSpPr>
          <p:spPr>
            <a:xfrm>
              <a:off x="4459" y="1609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4" name="Rectangle 56"/>
            <p:cNvSpPr/>
            <p:nvPr/>
          </p:nvSpPr>
          <p:spPr>
            <a:xfrm>
              <a:off x="4590" y="1710"/>
              <a:ext cx="101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5" name="Rectangle 57"/>
            <p:cNvSpPr/>
            <p:nvPr/>
          </p:nvSpPr>
          <p:spPr>
            <a:xfrm>
              <a:off x="5197" y="1526"/>
              <a:ext cx="15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6" name="Rectangle 58"/>
            <p:cNvSpPr/>
            <p:nvPr/>
          </p:nvSpPr>
          <p:spPr>
            <a:xfrm>
              <a:off x="5345" y="1643"/>
              <a:ext cx="76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7" name="Rectangle 59"/>
            <p:cNvSpPr/>
            <p:nvPr/>
          </p:nvSpPr>
          <p:spPr>
            <a:xfrm>
              <a:off x="5150" y="940"/>
              <a:ext cx="21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8" name="Rectangle 60"/>
            <p:cNvSpPr/>
            <p:nvPr/>
          </p:nvSpPr>
          <p:spPr>
            <a:xfrm>
              <a:off x="5150" y="2128"/>
              <a:ext cx="21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09" name="Freeform 61"/>
            <p:cNvSpPr/>
            <p:nvPr/>
          </p:nvSpPr>
          <p:spPr>
            <a:xfrm>
              <a:off x="2987" y="1158"/>
              <a:ext cx="317" cy="468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0" y="234"/>
                </a:cxn>
                <a:cxn ang="0">
                  <a:pos x="150" y="468"/>
                </a:cxn>
                <a:cxn ang="0">
                  <a:pos x="317" y="234"/>
                </a:cxn>
                <a:cxn ang="0">
                  <a:pos x="150" y="0"/>
                </a:cxn>
              </a:cxnLst>
              <a:pathLst>
                <a:path w="317" h="468">
                  <a:moveTo>
                    <a:pt x="150" y="0"/>
                  </a:moveTo>
                  <a:lnTo>
                    <a:pt x="0" y="234"/>
                  </a:lnTo>
                  <a:lnTo>
                    <a:pt x="150" y="468"/>
                  </a:lnTo>
                  <a:lnTo>
                    <a:pt x="317" y="23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10" name="Line 62"/>
            <p:cNvSpPr/>
            <p:nvPr/>
          </p:nvSpPr>
          <p:spPr>
            <a:xfrm>
              <a:off x="2987" y="1392"/>
              <a:ext cx="31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1" name="Rectangle 63"/>
            <p:cNvSpPr/>
            <p:nvPr/>
          </p:nvSpPr>
          <p:spPr>
            <a:xfrm>
              <a:off x="2998" y="2396"/>
              <a:ext cx="9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12" name="Line 64"/>
            <p:cNvSpPr/>
            <p:nvPr/>
          </p:nvSpPr>
          <p:spPr>
            <a:xfrm>
              <a:off x="2136" y="355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3" name="Line 65"/>
            <p:cNvSpPr/>
            <p:nvPr/>
          </p:nvSpPr>
          <p:spPr>
            <a:xfrm>
              <a:off x="2136" y="489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4" name="Line 66"/>
            <p:cNvSpPr/>
            <p:nvPr/>
          </p:nvSpPr>
          <p:spPr>
            <a:xfrm>
              <a:off x="2136" y="623"/>
              <a:ext cx="1" cy="6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5" name="Line 67"/>
            <p:cNvSpPr/>
            <p:nvPr/>
          </p:nvSpPr>
          <p:spPr>
            <a:xfrm>
              <a:off x="2136" y="756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6" name="Line 68"/>
            <p:cNvSpPr/>
            <p:nvPr/>
          </p:nvSpPr>
          <p:spPr>
            <a:xfrm>
              <a:off x="2136" y="890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7" name="Line 69"/>
            <p:cNvSpPr/>
            <p:nvPr/>
          </p:nvSpPr>
          <p:spPr>
            <a:xfrm>
              <a:off x="2136" y="1024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8" name="Line 70"/>
            <p:cNvSpPr/>
            <p:nvPr/>
          </p:nvSpPr>
          <p:spPr>
            <a:xfrm>
              <a:off x="2136" y="1158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19" name="Line 71"/>
            <p:cNvSpPr/>
            <p:nvPr/>
          </p:nvSpPr>
          <p:spPr>
            <a:xfrm>
              <a:off x="2136" y="1292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0" name="Line 72"/>
            <p:cNvSpPr/>
            <p:nvPr/>
          </p:nvSpPr>
          <p:spPr>
            <a:xfrm>
              <a:off x="2136" y="1426"/>
              <a:ext cx="1" cy="6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1" name="Line 73"/>
            <p:cNvSpPr/>
            <p:nvPr/>
          </p:nvSpPr>
          <p:spPr>
            <a:xfrm>
              <a:off x="2136" y="1559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2" name="Line 74"/>
            <p:cNvSpPr/>
            <p:nvPr/>
          </p:nvSpPr>
          <p:spPr>
            <a:xfrm>
              <a:off x="2136" y="1693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3" name="Line 75"/>
            <p:cNvSpPr/>
            <p:nvPr/>
          </p:nvSpPr>
          <p:spPr>
            <a:xfrm>
              <a:off x="2136" y="1827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4" name="Line 76"/>
            <p:cNvSpPr/>
            <p:nvPr/>
          </p:nvSpPr>
          <p:spPr>
            <a:xfrm>
              <a:off x="2136" y="1961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5" name="Line 77"/>
            <p:cNvSpPr/>
            <p:nvPr/>
          </p:nvSpPr>
          <p:spPr>
            <a:xfrm>
              <a:off x="2136" y="2095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6" name="Line 78"/>
            <p:cNvSpPr/>
            <p:nvPr/>
          </p:nvSpPr>
          <p:spPr>
            <a:xfrm>
              <a:off x="2136" y="2229"/>
              <a:ext cx="1" cy="6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7" name="Line 79"/>
            <p:cNvSpPr/>
            <p:nvPr/>
          </p:nvSpPr>
          <p:spPr>
            <a:xfrm>
              <a:off x="2136" y="2362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8" name="Line 80"/>
            <p:cNvSpPr/>
            <p:nvPr/>
          </p:nvSpPr>
          <p:spPr>
            <a:xfrm>
              <a:off x="2136" y="2496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29" name="Line 81"/>
            <p:cNvSpPr/>
            <p:nvPr/>
          </p:nvSpPr>
          <p:spPr>
            <a:xfrm>
              <a:off x="2136" y="2630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0" name="Freeform 82"/>
            <p:cNvSpPr/>
            <p:nvPr/>
          </p:nvSpPr>
          <p:spPr>
            <a:xfrm>
              <a:off x="2136" y="2764"/>
              <a:ext cx="16" cy="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1" y="3"/>
                  </a:lnTo>
                </a:path>
              </a:pathLst>
            </a:custGeom>
            <a:noFill/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31" name="Line 83"/>
            <p:cNvSpPr/>
            <p:nvPr/>
          </p:nvSpPr>
          <p:spPr>
            <a:xfrm>
              <a:off x="2219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2" name="Line 84"/>
            <p:cNvSpPr/>
            <p:nvPr/>
          </p:nvSpPr>
          <p:spPr>
            <a:xfrm>
              <a:off x="2353" y="2814"/>
              <a:ext cx="66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3" name="Line 85"/>
            <p:cNvSpPr/>
            <p:nvPr/>
          </p:nvSpPr>
          <p:spPr>
            <a:xfrm>
              <a:off x="2486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4" name="Line 86"/>
            <p:cNvSpPr/>
            <p:nvPr/>
          </p:nvSpPr>
          <p:spPr>
            <a:xfrm>
              <a:off x="2620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5" name="Line 87"/>
            <p:cNvSpPr/>
            <p:nvPr/>
          </p:nvSpPr>
          <p:spPr>
            <a:xfrm>
              <a:off x="2753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6" name="Line 88"/>
            <p:cNvSpPr/>
            <p:nvPr/>
          </p:nvSpPr>
          <p:spPr>
            <a:xfrm>
              <a:off x="2887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7" name="Line 89"/>
            <p:cNvSpPr/>
            <p:nvPr/>
          </p:nvSpPr>
          <p:spPr>
            <a:xfrm>
              <a:off x="3021" y="2814"/>
              <a:ext cx="66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8" name="Line 90"/>
            <p:cNvSpPr/>
            <p:nvPr/>
          </p:nvSpPr>
          <p:spPr>
            <a:xfrm>
              <a:off x="3154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39" name="Line 91"/>
            <p:cNvSpPr/>
            <p:nvPr/>
          </p:nvSpPr>
          <p:spPr>
            <a:xfrm>
              <a:off x="3288" y="2814"/>
              <a:ext cx="66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0" name="Line 92"/>
            <p:cNvSpPr/>
            <p:nvPr/>
          </p:nvSpPr>
          <p:spPr>
            <a:xfrm>
              <a:off x="3421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1" name="Line 93"/>
            <p:cNvSpPr/>
            <p:nvPr/>
          </p:nvSpPr>
          <p:spPr>
            <a:xfrm>
              <a:off x="3555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2" name="Line 94"/>
            <p:cNvSpPr/>
            <p:nvPr/>
          </p:nvSpPr>
          <p:spPr>
            <a:xfrm>
              <a:off x="3688" y="2814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3" name="Line 95"/>
            <p:cNvSpPr/>
            <p:nvPr/>
          </p:nvSpPr>
          <p:spPr>
            <a:xfrm flipV="1">
              <a:off x="3789" y="2714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4" name="Line 96"/>
            <p:cNvSpPr/>
            <p:nvPr/>
          </p:nvSpPr>
          <p:spPr>
            <a:xfrm flipV="1">
              <a:off x="3789" y="2580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5" name="Line 97"/>
            <p:cNvSpPr/>
            <p:nvPr/>
          </p:nvSpPr>
          <p:spPr>
            <a:xfrm flipV="1">
              <a:off x="3789" y="2446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6" name="Line 98"/>
            <p:cNvSpPr/>
            <p:nvPr/>
          </p:nvSpPr>
          <p:spPr>
            <a:xfrm flipV="1">
              <a:off x="3789" y="2312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7" name="Line 99"/>
            <p:cNvSpPr/>
            <p:nvPr/>
          </p:nvSpPr>
          <p:spPr>
            <a:xfrm flipV="1">
              <a:off x="3789" y="2178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8" name="Line 100"/>
            <p:cNvSpPr/>
            <p:nvPr/>
          </p:nvSpPr>
          <p:spPr>
            <a:xfrm flipV="1">
              <a:off x="3789" y="2045"/>
              <a:ext cx="1" cy="6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49" name="Line 101"/>
            <p:cNvSpPr/>
            <p:nvPr/>
          </p:nvSpPr>
          <p:spPr>
            <a:xfrm flipV="1">
              <a:off x="3789" y="1911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0" name="Line 102"/>
            <p:cNvSpPr/>
            <p:nvPr/>
          </p:nvSpPr>
          <p:spPr>
            <a:xfrm flipV="1">
              <a:off x="3789" y="1777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1" name="Line 103"/>
            <p:cNvSpPr/>
            <p:nvPr/>
          </p:nvSpPr>
          <p:spPr>
            <a:xfrm flipV="1">
              <a:off x="3789" y="1643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2" name="Line 104"/>
            <p:cNvSpPr/>
            <p:nvPr/>
          </p:nvSpPr>
          <p:spPr>
            <a:xfrm flipV="1">
              <a:off x="3789" y="1509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3" name="Line 105"/>
            <p:cNvSpPr/>
            <p:nvPr/>
          </p:nvSpPr>
          <p:spPr>
            <a:xfrm flipV="1">
              <a:off x="3789" y="1375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4" name="Line 106"/>
            <p:cNvSpPr/>
            <p:nvPr/>
          </p:nvSpPr>
          <p:spPr>
            <a:xfrm flipV="1">
              <a:off x="3789" y="1242"/>
              <a:ext cx="1" cy="6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5" name="Line 107"/>
            <p:cNvSpPr/>
            <p:nvPr/>
          </p:nvSpPr>
          <p:spPr>
            <a:xfrm flipV="1">
              <a:off x="3789" y="1108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6" name="Line 108"/>
            <p:cNvSpPr/>
            <p:nvPr/>
          </p:nvSpPr>
          <p:spPr>
            <a:xfrm flipV="1">
              <a:off x="3789" y="974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7" name="Line 109"/>
            <p:cNvSpPr/>
            <p:nvPr/>
          </p:nvSpPr>
          <p:spPr>
            <a:xfrm flipV="1">
              <a:off x="3789" y="840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8" name="Line 110"/>
            <p:cNvSpPr/>
            <p:nvPr/>
          </p:nvSpPr>
          <p:spPr>
            <a:xfrm flipV="1">
              <a:off x="3789" y="706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59" name="Line 111"/>
            <p:cNvSpPr/>
            <p:nvPr/>
          </p:nvSpPr>
          <p:spPr>
            <a:xfrm flipV="1">
              <a:off x="3789" y="572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0" name="Line 112"/>
            <p:cNvSpPr/>
            <p:nvPr/>
          </p:nvSpPr>
          <p:spPr>
            <a:xfrm flipV="1">
              <a:off x="3789" y="439"/>
              <a:ext cx="1" cy="66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1" name="Freeform 113"/>
            <p:cNvSpPr/>
            <p:nvPr/>
          </p:nvSpPr>
          <p:spPr>
            <a:xfrm>
              <a:off x="3738" y="355"/>
              <a:ext cx="51" cy="1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</a:cxnLst>
              <a:pathLst>
                <a:path w="3" h="1">
                  <a:moveTo>
                    <a:pt x="3" y="1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62" name="Line 114"/>
            <p:cNvSpPr/>
            <p:nvPr/>
          </p:nvSpPr>
          <p:spPr>
            <a:xfrm flipH="1">
              <a:off x="3605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3" name="Line 115"/>
            <p:cNvSpPr/>
            <p:nvPr/>
          </p:nvSpPr>
          <p:spPr>
            <a:xfrm flipH="1">
              <a:off x="3471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4" name="Line 116"/>
            <p:cNvSpPr/>
            <p:nvPr/>
          </p:nvSpPr>
          <p:spPr>
            <a:xfrm flipH="1">
              <a:off x="3338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5" name="Line 117"/>
            <p:cNvSpPr/>
            <p:nvPr/>
          </p:nvSpPr>
          <p:spPr>
            <a:xfrm flipH="1">
              <a:off x="3204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6" name="Line 118"/>
            <p:cNvSpPr/>
            <p:nvPr/>
          </p:nvSpPr>
          <p:spPr>
            <a:xfrm flipH="1">
              <a:off x="3071" y="355"/>
              <a:ext cx="66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7" name="Line 119"/>
            <p:cNvSpPr/>
            <p:nvPr/>
          </p:nvSpPr>
          <p:spPr>
            <a:xfrm flipH="1">
              <a:off x="2937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8" name="Line 120"/>
            <p:cNvSpPr/>
            <p:nvPr/>
          </p:nvSpPr>
          <p:spPr>
            <a:xfrm flipH="1">
              <a:off x="2803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69" name="Line 121"/>
            <p:cNvSpPr/>
            <p:nvPr/>
          </p:nvSpPr>
          <p:spPr>
            <a:xfrm flipH="1">
              <a:off x="2670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0" name="Line 122"/>
            <p:cNvSpPr/>
            <p:nvPr/>
          </p:nvSpPr>
          <p:spPr>
            <a:xfrm flipH="1">
              <a:off x="2536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1" name="Line 123"/>
            <p:cNvSpPr/>
            <p:nvPr/>
          </p:nvSpPr>
          <p:spPr>
            <a:xfrm flipH="1">
              <a:off x="2403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2" name="Line 124"/>
            <p:cNvSpPr/>
            <p:nvPr/>
          </p:nvSpPr>
          <p:spPr>
            <a:xfrm flipH="1">
              <a:off x="2269" y="355"/>
              <a:ext cx="67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3" name="Line 125"/>
            <p:cNvSpPr/>
            <p:nvPr/>
          </p:nvSpPr>
          <p:spPr>
            <a:xfrm flipH="1">
              <a:off x="2136" y="355"/>
              <a:ext cx="66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4" name="Freeform 126"/>
            <p:cNvSpPr/>
            <p:nvPr/>
          </p:nvSpPr>
          <p:spPr>
            <a:xfrm>
              <a:off x="1000" y="807"/>
              <a:ext cx="67" cy="6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7" y="0"/>
                </a:cxn>
                <a:cxn ang="0">
                  <a:pos x="50" y="0"/>
                </a:cxn>
                <a:cxn ang="0">
                  <a:pos x="67" y="33"/>
                </a:cxn>
                <a:cxn ang="0">
                  <a:pos x="50" y="67"/>
                </a:cxn>
                <a:cxn ang="0">
                  <a:pos x="17" y="67"/>
                </a:cxn>
                <a:cxn ang="0">
                  <a:pos x="0" y="33"/>
                </a:cxn>
              </a:cxnLst>
              <a:pathLst>
                <a:path w="67" h="67">
                  <a:moveTo>
                    <a:pt x="0" y="33"/>
                  </a:moveTo>
                  <a:lnTo>
                    <a:pt x="17" y="0"/>
                  </a:lnTo>
                  <a:lnTo>
                    <a:pt x="50" y="0"/>
                  </a:lnTo>
                  <a:lnTo>
                    <a:pt x="67" y="33"/>
                  </a:lnTo>
                  <a:lnTo>
                    <a:pt x="50" y="67"/>
                  </a:lnTo>
                  <a:lnTo>
                    <a:pt x="17" y="6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75" name="Freeform 127"/>
            <p:cNvSpPr/>
            <p:nvPr/>
          </p:nvSpPr>
          <p:spPr>
            <a:xfrm>
              <a:off x="1000" y="2379"/>
              <a:ext cx="67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7" y="0"/>
                </a:cxn>
                <a:cxn ang="0">
                  <a:pos x="50" y="0"/>
                </a:cxn>
                <a:cxn ang="0">
                  <a:pos x="67" y="34"/>
                </a:cxn>
                <a:cxn ang="0">
                  <a:pos x="50" y="67"/>
                </a:cxn>
                <a:cxn ang="0">
                  <a:pos x="17" y="67"/>
                </a:cxn>
                <a:cxn ang="0">
                  <a:pos x="0" y="34"/>
                </a:cxn>
              </a:cxnLst>
              <a:pathLst>
                <a:path w="67" h="67">
                  <a:moveTo>
                    <a:pt x="0" y="34"/>
                  </a:moveTo>
                  <a:lnTo>
                    <a:pt x="17" y="0"/>
                  </a:lnTo>
                  <a:lnTo>
                    <a:pt x="50" y="0"/>
                  </a:lnTo>
                  <a:lnTo>
                    <a:pt x="67" y="34"/>
                  </a:lnTo>
                  <a:lnTo>
                    <a:pt x="50" y="67"/>
                  </a:lnTo>
                  <a:lnTo>
                    <a:pt x="17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76" name="Line 128"/>
            <p:cNvSpPr/>
            <p:nvPr/>
          </p:nvSpPr>
          <p:spPr>
            <a:xfrm>
              <a:off x="1284" y="723"/>
              <a:ext cx="301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7" name="Freeform 129"/>
            <p:cNvSpPr/>
            <p:nvPr/>
          </p:nvSpPr>
          <p:spPr>
            <a:xfrm>
              <a:off x="1468" y="673"/>
              <a:ext cx="200" cy="83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3" y="50"/>
                </a:cxn>
                <a:cxn ang="0">
                  <a:pos x="0" y="0"/>
                </a:cxn>
                <a:cxn ang="0">
                  <a:pos x="200" y="50"/>
                </a:cxn>
                <a:cxn ang="0">
                  <a:pos x="0" y="83"/>
                </a:cxn>
              </a:cxnLst>
              <a:pathLst>
                <a:path w="200" h="83">
                  <a:moveTo>
                    <a:pt x="0" y="83"/>
                  </a:moveTo>
                  <a:lnTo>
                    <a:pt x="33" y="50"/>
                  </a:lnTo>
                  <a:lnTo>
                    <a:pt x="0" y="0"/>
                  </a:lnTo>
                  <a:lnTo>
                    <a:pt x="200" y="5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78" name="Line 130"/>
            <p:cNvSpPr/>
            <p:nvPr/>
          </p:nvSpPr>
          <p:spPr>
            <a:xfrm>
              <a:off x="1902" y="723"/>
              <a:ext cx="300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79" name="Freeform 131"/>
            <p:cNvSpPr/>
            <p:nvPr/>
          </p:nvSpPr>
          <p:spPr>
            <a:xfrm>
              <a:off x="2069" y="673"/>
              <a:ext cx="200" cy="83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3" y="50"/>
                </a:cxn>
                <a:cxn ang="0">
                  <a:pos x="0" y="0"/>
                </a:cxn>
                <a:cxn ang="0">
                  <a:pos x="200" y="50"/>
                </a:cxn>
                <a:cxn ang="0">
                  <a:pos x="0" y="83"/>
                </a:cxn>
              </a:cxnLst>
              <a:pathLst>
                <a:path w="200" h="83">
                  <a:moveTo>
                    <a:pt x="0" y="83"/>
                  </a:moveTo>
                  <a:lnTo>
                    <a:pt x="33" y="50"/>
                  </a:lnTo>
                  <a:lnTo>
                    <a:pt x="0" y="0"/>
                  </a:lnTo>
                  <a:lnTo>
                    <a:pt x="200" y="5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80" name="Rectangle 132"/>
            <p:cNvSpPr/>
            <p:nvPr/>
          </p:nvSpPr>
          <p:spPr>
            <a:xfrm>
              <a:off x="1935" y="388"/>
              <a:ext cx="8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81" name="Rectangle 133"/>
            <p:cNvSpPr/>
            <p:nvPr/>
          </p:nvSpPr>
          <p:spPr>
            <a:xfrm>
              <a:off x="2002" y="489"/>
              <a:ext cx="85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82" name="Line 134"/>
            <p:cNvSpPr/>
            <p:nvPr/>
          </p:nvSpPr>
          <p:spPr>
            <a:xfrm>
              <a:off x="2887" y="1158"/>
              <a:ext cx="1" cy="33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83" name="Freeform 135"/>
            <p:cNvSpPr/>
            <p:nvPr/>
          </p:nvSpPr>
          <p:spPr>
            <a:xfrm>
              <a:off x="2854" y="1375"/>
              <a:ext cx="66" cy="2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" y="34"/>
                </a:cxn>
                <a:cxn ang="0">
                  <a:pos x="66" y="0"/>
                </a:cxn>
                <a:cxn ang="0">
                  <a:pos x="33" y="201"/>
                </a:cxn>
                <a:cxn ang="0">
                  <a:pos x="0" y="0"/>
                </a:cxn>
              </a:cxnLst>
              <a:pathLst>
                <a:path w="66" h="201">
                  <a:moveTo>
                    <a:pt x="0" y="0"/>
                  </a:moveTo>
                  <a:lnTo>
                    <a:pt x="33" y="34"/>
                  </a:lnTo>
                  <a:lnTo>
                    <a:pt x="66" y="0"/>
                  </a:lnTo>
                  <a:lnTo>
                    <a:pt x="33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784" name="Rectangle 136"/>
            <p:cNvSpPr/>
            <p:nvPr/>
          </p:nvSpPr>
          <p:spPr>
            <a:xfrm>
              <a:off x="2743" y="1643"/>
              <a:ext cx="301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βI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85" name="Rectangle 137"/>
            <p:cNvSpPr/>
            <p:nvPr/>
          </p:nvSpPr>
          <p:spPr>
            <a:xfrm>
              <a:off x="3038" y="1760"/>
              <a:ext cx="85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86" name="Line 138"/>
            <p:cNvSpPr/>
            <p:nvPr/>
          </p:nvSpPr>
          <p:spPr>
            <a:xfrm>
              <a:off x="3638" y="840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87" name="Line 139"/>
            <p:cNvSpPr/>
            <p:nvPr/>
          </p:nvSpPr>
          <p:spPr>
            <a:xfrm>
              <a:off x="3638" y="1007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88" name="Line 140"/>
            <p:cNvSpPr/>
            <p:nvPr/>
          </p:nvSpPr>
          <p:spPr>
            <a:xfrm>
              <a:off x="3638" y="1175"/>
              <a:ext cx="1" cy="8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89" name="Line 141"/>
            <p:cNvSpPr/>
            <p:nvPr/>
          </p:nvSpPr>
          <p:spPr>
            <a:xfrm>
              <a:off x="3638" y="1342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0" name="Line 142"/>
            <p:cNvSpPr/>
            <p:nvPr/>
          </p:nvSpPr>
          <p:spPr>
            <a:xfrm>
              <a:off x="3638" y="1509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1" name="Line 143"/>
            <p:cNvSpPr/>
            <p:nvPr/>
          </p:nvSpPr>
          <p:spPr>
            <a:xfrm>
              <a:off x="3638" y="1676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2" name="Line 144"/>
            <p:cNvSpPr/>
            <p:nvPr/>
          </p:nvSpPr>
          <p:spPr>
            <a:xfrm>
              <a:off x="3638" y="1844"/>
              <a:ext cx="1" cy="8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3" name="Line 145"/>
            <p:cNvSpPr/>
            <p:nvPr/>
          </p:nvSpPr>
          <p:spPr>
            <a:xfrm>
              <a:off x="3638" y="2011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4" name="Line 146"/>
            <p:cNvSpPr/>
            <p:nvPr/>
          </p:nvSpPr>
          <p:spPr>
            <a:xfrm>
              <a:off x="3638" y="2178"/>
              <a:ext cx="1" cy="84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5" name="Line 147"/>
            <p:cNvSpPr/>
            <p:nvPr/>
          </p:nvSpPr>
          <p:spPr>
            <a:xfrm>
              <a:off x="3638" y="2346"/>
              <a:ext cx="1" cy="67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6" name="Line 148"/>
            <p:cNvSpPr/>
            <p:nvPr/>
          </p:nvSpPr>
          <p:spPr>
            <a:xfrm flipV="1">
              <a:off x="3638" y="1426"/>
              <a:ext cx="1" cy="401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97" name="Rectangle 149"/>
            <p:cNvSpPr/>
            <p:nvPr/>
          </p:nvSpPr>
          <p:spPr>
            <a:xfrm>
              <a:off x="3555" y="1426"/>
              <a:ext cx="167" cy="401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98" name="Rectangle 150"/>
            <p:cNvSpPr/>
            <p:nvPr/>
          </p:nvSpPr>
          <p:spPr>
            <a:xfrm>
              <a:off x="3329" y="1526"/>
              <a:ext cx="8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99" name="Rectangle 151"/>
            <p:cNvSpPr/>
            <p:nvPr/>
          </p:nvSpPr>
          <p:spPr>
            <a:xfrm>
              <a:off x="3404" y="1643"/>
              <a:ext cx="134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00" name="Freeform 152"/>
            <p:cNvSpPr/>
            <p:nvPr/>
          </p:nvSpPr>
          <p:spPr>
            <a:xfrm>
              <a:off x="4273" y="2095"/>
              <a:ext cx="233" cy="6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3" y="0"/>
                </a:cxn>
                <a:cxn ang="0">
                  <a:pos x="233" y="635"/>
                </a:cxn>
              </a:cxnLst>
              <a:pathLst>
                <a:path w="233" h="635">
                  <a:moveTo>
                    <a:pt x="0" y="0"/>
                  </a:moveTo>
                  <a:lnTo>
                    <a:pt x="233" y="0"/>
                  </a:lnTo>
                  <a:lnTo>
                    <a:pt x="233" y="635"/>
                  </a:lnTo>
                </a:path>
              </a:pathLst>
            </a:custGeom>
            <a:noFill/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801" name="Freeform 153"/>
            <p:cNvSpPr/>
            <p:nvPr/>
          </p:nvSpPr>
          <p:spPr>
            <a:xfrm>
              <a:off x="4189" y="2061"/>
              <a:ext cx="201" cy="84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167" y="34"/>
                </a:cxn>
                <a:cxn ang="0">
                  <a:pos x="201" y="84"/>
                </a:cxn>
                <a:cxn ang="0">
                  <a:pos x="0" y="34"/>
                </a:cxn>
                <a:cxn ang="0">
                  <a:pos x="201" y="0"/>
                </a:cxn>
              </a:cxnLst>
              <a:pathLst>
                <a:path w="201" h="84">
                  <a:moveTo>
                    <a:pt x="201" y="0"/>
                  </a:moveTo>
                  <a:lnTo>
                    <a:pt x="167" y="34"/>
                  </a:lnTo>
                  <a:lnTo>
                    <a:pt x="201" y="84"/>
                  </a:lnTo>
                  <a:lnTo>
                    <a:pt x="0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802" name="Rectangle 154"/>
            <p:cNvSpPr/>
            <p:nvPr/>
          </p:nvSpPr>
          <p:spPr>
            <a:xfrm>
              <a:off x="4593" y="2513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03" name="Rectangle 155"/>
            <p:cNvSpPr/>
            <p:nvPr/>
          </p:nvSpPr>
          <p:spPr>
            <a:xfrm>
              <a:off x="4727" y="2630"/>
              <a:ext cx="76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04" name="Line 156"/>
            <p:cNvSpPr/>
            <p:nvPr/>
          </p:nvSpPr>
          <p:spPr>
            <a:xfrm flipH="1">
              <a:off x="3772" y="723"/>
              <a:ext cx="284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805" name="Freeform 157"/>
            <p:cNvSpPr/>
            <p:nvPr/>
          </p:nvSpPr>
          <p:spPr>
            <a:xfrm>
              <a:off x="3688" y="673"/>
              <a:ext cx="201" cy="83"/>
            </a:xfrm>
            <a:custGeom>
              <a:avLst/>
              <a:gdLst/>
              <a:ahLst/>
              <a:cxnLst>
                <a:cxn ang="0">
                  <a:pos x="201" y="83"/>
                </a:cxn>
                <a:cxn ang="0">
                  <a:pos x="167" y="50"/>
                </a:cxn>
                <a:cxn ang="0">
                  <a:pos x="201" y="0"/>
                </a:cxn>
                <a:cxn ang="0">
                  <a:pos x="0" y="50"/>
                </a:cxn>
                <a:cxn ang="0">
                  <a:pos x="201" y="83"/>
                </a:cxn>
              </a:cxnLst>
              <a:pathLst>
                <a:path w="201" h="83">
                  <a:moveTo>
                    <a:pt x="201" y="83"/>
                  </a:moveTo>
                  <a:lnTo>
                    <a:pt x="167" y="50"/>
                  </a:lnTo>
                  <a:lnTo>
                    <a:pt x="201" y="0"/>
                  </a:lnTo>
                  <a:lnTo>
                    <a:pt x="0" y="50"/>
                  </a:lnTo>
                  <a:lnTo>
                    <a:pt x="201" y="8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806" name="Rectangle 158"/>
            <p:cNvSpPr/>
            <p:nvPr/>
          </p:nvSpPr>
          <p:spPr>
            <a:xfrm>
              <a:off x="3922" y="388"/>
              <a:ext cx="8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07" name="Rectangle 159"/>
            <p:cNvSpPr/>
            <p:nvPr/>
          </p:nvSpPr>
          <p:spPr>
            <a:xfrm>
              <a:off x="3988" y="489"/>
              <a:ext cx="67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08" name="Line 160"/>
            <p:cNvSpPr/>
            <p:nvPr/>
          </p:nvSpPr>
          <p:spPr>
            <a:xfrm flipH="1">
              <a:off x="4423" y="723"/>
              <a:ext cx="300" cy="1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809" name="Freeform 161"/>
            <p:cNvSpPr/>
            <p:nvPr/>
          </p:nvSpPr>
          <p:spPr>
            <a:xfrm>
              <a:off x="4339" y="673"/>
              <a:ext cx="218" cy="83"/>
            </a:xfrm>
            <a:custGeom>
              <a:avLst/>
              <a:gdLst/>
              <a:ahLst/>
              <a:cxnLst>
                <a:cxn ang="0">
                  <a:pos x="218" y="83"/>
                </a:cxn>
                <a:cxn ang="0">
                  <a:pos x="167" y="50"/>
                </a:cxn>
                <a:cxn ang="0">
                  <a:pos x="218" y="0"/>
                </a:cxn>
                <a:cxn ang="0">
                  <a:pos x="0" y="50"/>
                </a:cxn>
                <a:cxn ang="0">
                  <a:pos x="218" y="83"/>
                </a:cxn>
              </a:cxnLst>
              <a:pathLst>
                <a:path w="218" h="83">
                  <a:moveTo>
                    <a:pt x="218" y="83"/>
                  </a:moveTo>
                  <a:lnTo>
                    <a:pt x="167" y="50"/>
                  </a:lnTo>
                  <a:lnTo>
                    <a:pt x="218" y="0"/>
                  </a:lnTo>
                  <a:lnTo>
                    <a:pt x="0" y="50"/>
                  </a:lnTo>
                  <a:lnTo>
                    <a:pt x="218" y="8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810" name="Rectangle 162"/>
            <p:cNvSpPr/>
            <p:nvPr/>
          </p:nvSpPr>
          <p:spPr>
            <a:xfrm>
              <a:off x="4539" y="388"/>
              <a:ext cx="8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11" name="Rectangle 163"/>
            <p:cNvSpPr/>
            <p:nvPr/>
          </p:nvSpPr>
          <p:spPr>
            <a:xfrm>
              <a:off x="4610" y="489"/>
              <a:ext cx="76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12" name="Rectangle 164"/>
            <p:cNvSpPr/>
            <p:nvPr/>
          </p:nvSpPr>
          <p:spPr>
            <a:xfrm>
              <a:off x="2426" y="539"/>
              <a:ext cx="120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13" name="Rectangle 165"/>
            <p:cNvSpPr/>
            <p:nvPr/>
          </p:nvSpPr>
          <p:spPr>
            <a:xfrm>
              <a:off x="3148" y="539"/>
              <a:ext cx="9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14" name="Line 166"/>
            <p:cNvSpPr/>
            <p:nvPr/>
          </p:nvSpPr>
          <p:spPr>
            <a:xfrm>
              <a:off x="1501" y="840"/>
              <a:ext cx="1" cy="1573"/>
            </a:xfrm>
            <a:prstGeom prst="line">
              <a:avLst/>
            </a:prstGeom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815" name="Line 167"/>
            <p:cNvSpPr/>
            <p:nvPr/>
          </p:nvSpPr>
          <p:spPr>
            <a:xfrm flipV="1">
              <a:off x="1501" y="1392"/>
              <a:ext cx="1" cy="385"/>
            </a:xfrm>
            <a:prstGeom prst="line">
              <a:avLst/>
            </a:prstGeom>
            <a:ln w="2698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816" name="Rectangle 168"/>
            <p:cNvSpPr/>
            <p:nvPr/>
          </p:nvSpPr>
          <p:spPr>
            <a:xfrm>
              <a:off x="1434" y="1392"/>
              <a:ext cx="151" cy="385"/>
            </a:xfrm>
            <a:prstGeom prst="rect">
              <a:avLst/>
            </a:prstGeom>
            <a:solidFill>
              <a:srgbClr val="FFFFFF"/>
            </a:solidFill>
            <a:ln w="2698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17" name="Freeform 169"/>
            <p:cNvSpPr/>
            <p:nvPr/>
          </p:nvSpPr>
          <p:spPr>
            <a:xfrm>
              <a:off x="1468" y="807"/>
              <a:ext cx="83" cy="6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7" y="0"/>
                </a:cxn>
                <a:cxn ang="0">
                  <a:pos x="67" y="0"/>
                </a:cxn>
                <a:cxn ang="0">
                  <a:pos x="83" y="33"/>
                </a:cxn>
                <a:cxn ang="0">
                  <a:pos x="67" y="67"/>
                </a:cxn>
                <a:cxn ang="0">
                  <a:pos x="17" y="67"/>
                </a:cxn>
                <a:cxn ang="0">
                  <a:pos x="0" y="33"/>
                </a:cxn>
              </a:cxnLst>
              <a:pathLst>
                <a:path w="83" h="67">
                  <a:moveTo>
                    <a:pt x="0" y="33"/>
                  </a:moveTo>
                  <a:lnTo>
                    <a:pt x="17" y="0"/>
                  </a:lnTo>
                  <a:lnTo>
                    <a:pt x="67" y="0"/>
                  </a:lnTo>
                  <a:lnTo>
                    <a:pt x="83" y="33"/>
                  </a:lnTo>
                  <a:lnTo>
                    <a:pt x="67" y="67"/>
                  </a:lnTo>
                  <a:lnTo>
                    <a:pt x="17" y="6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818" name="Freeform 170"/>
            <p:cNvSpPr/>
            <p:nvPr/>
          </p:nvSpPr>
          <p:spPr>
            <a:xfrm>
              <a:off x="1468" y="2379"/>
              <a:ext cx="83" cy="67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17" y="0"/>
                </a:cxn>
                <a:cxn ang="0">
                  <a:pos x="67" y="0"/>
                </a:cxn>
                <a:cxn ang="0">
                  <a:pos x="83" y="34"/>
                </a:cxn>
                <a:cxn ang="0">
                  <a:pos x="67" y="67"/>
                </a:cxn>
                <a:cxn ang="0">
                  <a:pos x="17" y="67"/>
                </a:cxn>
                <a:cxn ang="0">
                  <a:pos x="0" y="34"/>
                </a:cxn>
              </a:cxnLst>
              <a:pathLst>
                <a:path w="83" h="67">
                  <a:moveTo>
                    <a:pt x="0" y="34"/>
                  </a:moveTo>
                  <a:lnTo>
                    <a:pt x="17" y="0"/>
                  </a:lnTo>
                  <a:lnTo>
                    <a:pt x="67" y="0"/>
                  </a:lnTo>
                  <a:lnTo>
                    <a:pt x="83" y="34"/>
                  </a:lnTo>
                  <a:lnTo>
                    <a:pt x="67" y="67"/>
                  </a:lnTo>
                  <a:lnTo>
                    <a:pt x="17" y="6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2698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819" name="Rectangle 171"/>
            <p:cNvSpPr/>
            <p:nvPr/>
          </p:nvSpPr>
          <p:spPr>
            <a:xfrm>
              <a:off x="1072" y="1174"/>
              <a:ext cx="14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7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820" name="Rectangle 172"/>
            <p:cNvSpPr/>
            <p:nvPr/>
          </p:nvSpPr>
          <p:spPr>
            <a:xfrm>
              <a:off x="1206" y="1275"/>
              <a:ext cx="177" cy="1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7821" name="Text Box 173"/>
          <p:cNvSpPr txBox="1"/>
          <p:nvPr/>
        </p:nvSpPr>
        <p:spPr>
          <a:xfrm>
            <a:off x="927100" y="4924425"/>
            <a:ext cx="7680325" cy="604838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中频区小信号等效电路。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28674" name="Text Box 2"/>
          <p:cNvSpPr txBox="1"/>
          <p:nvPr/>
        </p:nvSpPr>
        <p:spPr>
          <a:xfrm>
            <a:off x="927100" y="4924425"/>
            <a:ext cx="7680325" cy="604838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高频区小信号等效电路。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8675" name="Group 3"/>
          <p:cNvGrpSpPr/>
          <p:nvPr/>
        </p:nvGrpSpPr>
        <p:grpSpPr>
          <a:xfrm>
            <a:off x="903288" y="450850"/>
            <a:ext cx="7405687" cy="4195763"/>
            <a:chOff x="569" y="284"/>
            <a:chExt cx="4665" cy="2643"/>
          </a:xfrm>
        </p:grpSpPr>
        <p:grpSp>
          <p:nvGrpSpPr>
            <p:cNvPr id="28676" name="Group 4"/>
            <p:cNvGrpSpPr/>
            <p:nvPr/>
          </p:nvGrpSpPr>
          <p:grpSpPr>
            <a:xfrm>
              <a:off x="569" y="284"/>
              <a:ext cx="4665" cy="2643"/>
              <a:chOff x="569" y="284"/>
              <a:chExt cx="4665" cy="2643"/>
            </a:xfrm>
          </p:grpSpPr>
          <p:sp>
            <p:nvSpPr>
              <p:cNvPr id="28677" name="Line 5"/>
              <p:cNvSpPr/>
              <p:nvPr/>
            </p:nvSpPr>
            <p:spPr>
              <a:xfrm>
                <a:off x="2675" y="2821"/>
                <a:ext cx="200" cy="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78" name="Line 6"/>
              <p:cNvSpPr/>
              <p:nvPr/>
            </p:nvSpPr>
            <p:spPr>
              <a:xfrm>
                <a:off x="741" y="2548"/>
                <a:ext cx="4340" cy="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79" name="Line 7"/>
              <p:cNvSpPr/>
              <p:nvPr/>
            </p:nvSpPr>
            <p:spPr>
              <a:xfrm>
                <a:off x="2775" y="787"/>
                <a:ext cx="1" cy="2034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0" name="Line 8"/>
              <p:cNvSpPr/>
              <p:nvPr/>
            </p:nvSpPr>
            <p:spPr>
              <a:xfrm>
                <a:off x="741" y="787"/>
                <a:ext cx="4340" cy="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1" name="Freeform 9"/>
              <p:cNvSpPr/>
              <p:nvPr/>
            </p:nvSpPr>
            <p:spPr>
              <a:xfrm>
                <a:off x="2632" y="1460"/>
                <a:ext cx="272" cy="415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0" y="215"/>
                  </a:cxn>
                  <a:cxn ang="0">
                    <a:pos x="143" y="415"/>
                  </a:cxn>
                  <a:cxn ang="0">
                    <a:pos x="272" y="215"/>
                  </a:cxn>
                  <a:cxn ang="0">
                    <a:pos x="143" y="0"/>
                  </a:cxn>
                </a:cxnLst>
                <a:pathLst>
                  <a:path w="272" h="415">
                    <a:moveTo>
                      <a:pt x="143" y="0"/>
                    </a:moveTo>
                    <a:lnTo>
                      <a:pt x="0" y="215"/>
                    </a:lnTo>
                    <a:lnTo>
                      <a:pt x="143" y="415"/>
                    </a:lnTo>
                    <a:lnTo>
                      <a:pt x="272" y="2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682" name="Line 10"/>
              <p:cNvSpPr/>
              <p:nvPr/>
            </p:nvSpPr>
            <p:spPr>
              <a:xfrm>
                <a:off x="2632" y="1675"/>
                <a:ext cx="272" cy="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3" name="Line 11"/>
              <p:cNvSpPr/>
              <p:nvPr/>
            </p:nvSpPr>
            <p:spPr>
              <a:xfrm>
                <a:off x="2403" y="787"/>
                <a:ext cx="71" cy="1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4" name="Line 12"/>
              <p:cNvSpPr/>
              <p:nvPr/>
            </p:nvSpPr>
            <p:spPr>
              <a:xfrm flipV="1">
                <a:off x="2403" y="687"/>
                <a:ext cx="1" cy="200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5" name="Line 13"/>
              <p:cNvSpPr/>
              <p:nvPr/>
            </p:nvSpPr>
            <p:spPr>
              <a:xfrm flipV="1">
                <a:off x="2474" y="687"/>
                <a:ext cx="1" cy="200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6" name="Freeform 14"/>
              <p:cNvSpPr/>
              <p:nvPr/>
            </p:nvSpPr>
            <p:spPr>
              <a:xfrm>
                <a:off x="2746" y="758"/>
                <a:ext cx="58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5" y="0"/>
                  </a:cxn>
                  <a:cxn ang="0">
                    <a:pos x="43" y="0"/>
                  </a:cxn>
                  <a:cxn ang="0">
                    <a:pos x="58" y="29"/>
                  </a:cxn>
                  <a:cxn ang="0">
                    <a:pos x="43" y="58"/>
                  </a:cxn>
                  <a:cxn ang="0">
                    <a:pos x="15" y="58"/>
                  </a:cxn>
                  <a:cxn ang="0">
                    <a:pos x="0" y="29"/>
                  </a:cxn>
                </a:cxnLst>
                <a:pathLst>
                  <a:path w="58" h="58">
                    <a:moveTo>
                      <a:pt x="0" y="29"/>
                    </a:moveTo>
                    <a:lnTo>
                      <a:pt x="15" y="0"/>
                    </a:lnTo>
                    <a:lnTo>
                      <a:pt x="43" y="0"/>
                    </a:lnTo>
                    <a:lnTo>
                      <a:pt x="58" y="29"/>
                    </a:lnTo>
                    <a:lnTo>
                      <a:pt x="43" y="58"/>
                    </a:lnTo>
                    <a:lnTo>
                      <a:pt x="15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687" name="Line 15"/>
              <p:cNvSpPr/>
              <p:nvPr/>
            </p:nvSpPr>
            <p:spPr>
              <a:xfrm>
                <a:off x="2575" y="1460"/>
                <a:ext cx="1" cy="415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88" name="Freeform 16"/>
              <p:cNvSpPr/>
              <p:nvPr/>
            </p:nvSpPr>
            <p:spPr>
              <a:xfrm>
                <a:off x="2532" y="1689"/>
                <a:ext cx="71" cy="1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3" y="43"/>
                  </a:cxn>
                  <a:cxn ang="0">
                    <a:pos x="71" y="0"/>
                  </a:cxn>
                  <a:cxn ang="0">
                    <a:pos x="43" y="186"/>
                  </a:cxn>
                  <a:cxn ang="0">
                    <a:pos x="0" y="0"/>
                  </a:cxn>
                </a:cxnLst>
                <a:pathLst>
                  <a:path w="71" h="186">
                    <a:moveTo>
                      <a:pt x="0" y="0"/>
                    </a:moveTo>
                    <a:lnTo>
                      <a:pt x="43" y="43"/>
                    </a:lnTo>
                    <a:lnTo>
                      <a:pt x="71" y="0"/>
                    </a:lnTo>
                    <a:lnTo>
                      <a:pt x="43" y="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689" name="Line 17"/>
              <p:cNvSpPr/>
              <p:nvPr/>
            </p:nvSpPr>
            <p:spPr>
              <a:xfrm>
                <a:off x="2102" y="787"/>
                <a:ext cx="1" cy="176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90" name="Freeform 18"/>
              <p:cNvSpPr/>
              <p:nvPr/>
            </p:nvSpPr>
            <p:spPr>
              <a:xfrm>
                <a:off x="2059" y="758"/>
                <a:ext cx="72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29" y="0"/>
                  </a:cxn>
                  <a:cxn ang="0">
                    <a:pos x="57" y="0"/>
                  </a:cxn>
                  <a:cxn ang="0">
                    <a:pos x="72" y="29"/>
                  </a:cxn>
                  <a:cxn ang="0">
                    <a:pos x="57" y="58"/>
                  </a:cxn>
                  <a:cxn ang="0">
                    <a:pos x="29" y="58"/>
                  </a:cxn>
                  <a:cxn ang="0">
                    <a:pos x="0" y="29"/>
                  </a:cxn>
                </a:cxnLst>
                <a:pathLst>
                  <a:path w="72" h="58">
                    <a:moveTo>
                      <a:pt x="0" y="29"/>
                    </a:moveTo>
                    <a:lnTo>
                      <a:pt x="29" y="0"/>
                    </a:lnTo>
                    <a:lnTo>
                      <a:pt x="57" y="0"/>
                    </a:lnTo>
                    <a:lnTo>
                      <a:pt x="72" y="29"/>
                    </a:lnTo>
                    <a:lnTo>
                      <a:pt x="57" y="58"/>
                    </a:lnTo>
                    <a:lnTo>
                      <a:pt x="29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691" name="Rectangle 19"/>
              <p:cNvSpPr/>
              <p:nvPr/>
            </p:nvSpPr>
            <p:spPr>
              <a:xfrm>
                <a:off x="2237" y="1546"/>
                <a:ext cx="7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92" name="Rectangle 20"/>
              <p:cNvSpPr/>
              <p:nvPr/>
            </p:nvSpPr>
            <p:spPr>
              <a:xfrm>
                <a:off x="2303" y="1646"/>
                <a:ext cx="128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be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93" name="Rectangle 21"/>
              <p:cNvSpPr/>
              <p:nvPr/>
            </p:nvSpPr>
            <p:spPr>
              <a:xfrm>
                <a:off x="2310" y="1632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94" name="Line 22"/>
              <p:cNvSpPr/>
              <p:nvPr/>
            </p:nvSpPr>
            <p:spPr>
              <a:xfrm>
                <a:off x="2102" y="1532"/>
                <a:ext cx="1" cy="343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95" name="Rectangle 23"/>
              <p:cNvSpPr/>
              <p:nvPr/>
            </p:nvSpPr>
            <p:spPr>
              <a:xfrm>
                <a:off x="2030" y="1532"/>
                <a:ext cx="129" cy="343"/>
              </a:xfrm>
              <a:prstGeom prst="rect">
                <a:avLst/>
              </a:pr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>
                  <a:lnSpc>
                    <a:spcPct val="120000"/>
                  </a:lnSpc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96" name="Freeform 24"/>
              <p:cNvSpPr/>
              <p:nvPr/>
            </p:nvSpPr>
            <p:spPr>
              <a:xfrm>
                <a:off x="2059" y="2520"/>
                <a:ext cx="72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9" y="0"/>
                  </a:cxn>
                  <a:cxn ang="0">
                    <a:pos x="57" y="0"/>
                  </a:cxn>
                  <a:cxn ang="0">
                    <a:pos x="72" y="28"/>
                  </a:cxn>
                  <a:cxn ang="0">
                    <a:pos x="57" y="57"/>
                  </a:cxn>
                  <a:cxn ang="0">
                    <a:pos x="29" y="57"/>
                  </a:cxn>
                  <a:cxn ang="0">
                    <a:pos x="0" y="28"/>
                  </a:cxn>
                </a:cxnLst>
                <a:pathLst>
                  <a:path w="72" h="57">
                    <a:moveTo>
                      <a:pt x="0" y="28"/>
                    </a:moveTo>
                    <a:lnTo>
                      <a:pt x="29" y="0"/>
                    </a:lnTo>
                    <a:lnTo>
                      <a:pt x="57" y="0"/>
                    </a:lnTo>
                    <a:lnTo>
                      <a:pt x="72" y="28"/>
                    </a:lnTo>
                    <a:lnTo>
                      <a:pt x="57" y="57"/>
                    </a:lnTo>
                    <a:lnTo>
                      <a:pt x="29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697" name="Line 25"/>
              <p:cNvSpPr/>
              <p:nvPr/>
            </p:nvSpPr>
            <p:spPr>
              <a:xfrm>
                <a:off x="1687" y="787"/>
                <a:ext cx="1" cy="176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98" name="Freeform 26"/>
              <p:cNvSpPr/>
              <p:nvPr/>
            </p:nvSpPr>
            <p:spPr>
              <a:xfrm>
                <a:off x="1658" y="758"/>
                <a:ext cx="72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4" y="0"/>
                  </a:cxn>
                  <a:cxn ang="0">
                    <a:pos x="57" y="0"/>
                  </a:cxn>
                  <a:cxn ang="0">
                    <a:pos x="72" y="29"/>
                  </a:cxn>
                  <a:cxn ang="0">
                    <a:pos x="57" y="58"/>
                  </a:cxn>
                  <a:cxn ang="0">
                    <a:pos x="14" y="58"/>
                  </a:cxn>
                  <a:cxn ang="0">
                    <a:pos x="0" y="29"/>
                  </a:cxn>
                </a:cxnLst>
                <a:pathLst>
                  <a:path w="72" h="58">
                    <a:moveTo>
                      <a:pt x="0" y="29"/>
                    </a:moveTo>
                    <a:lnTo>
                      <a:pt x="14" y="0"/>
                    </a:lnTo>
                    <a:lnTo>
                      <a:pt x="57" y="0"/>
                    </a:lnTo>
                    <a:lnTo>
                      <a:pt x="72" y="29"/>
                    </a:lnTo>
                    <a:lnTo>
                      <a:pt x="57" y="58"/>
                    </a:lnTo>
                    <a:lnTo>
                      <a:pt x="14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699" name="Freeform 27"/>
              <p:cNvSpPr/>
              <p:nvPr/>
            </p:nvSpPr>
            <p:spPr>
              <a:xfrm>
                <a:off x="1658" y="2520"/>
                <a:ext cx="72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4" y="0"/>
                  </a:cxn>
                  <a:cxn ang="0">
                    <a:pos x="57" y="0"/>
                  </a:cxn>
                  <a:cxn ang="0">
                    <a:pos x="72" y="28"/>
                  </a:cxn>
                  <a:cxn ang="0">
                    <a:pos x="57" y="57"/>
                  </a:cxn>
                  <a:cxn ang="0">
                    <a:pos x="14" y="57"/>
                  </a:cxn>
                  <a:cxn ang="0">
                    <a:pos x="0" y="28"/>
                  </a:cxn>
                </a:cxnLst>
                <a:pathLst>
                  <a:path w="72" h="57">
                    <a:moveTo>
                      <a:pt x="0" y="28"/>
                    </a:moveTo>
                    <a:lnTo>
                      <a:pt x="14" y="0"/>
                    </a:lnTo>
                    <a:lnTo>
                      <a:pt x="57" y="0"/>
                    </a:lnTo>
                    <a:lnTo>
                      <a:pt x="72" y="28"/>
                    </a:lnTo>
                    <a:lnTo>
                      <a:pt x="57" y="57"/>
                    </a:lnTo>
                    <a:lnTo>
                      <a:pt x="14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00" name="Line 28"/>
              <p:cNvSpPr/>
              <p:nvPr/>
            </p:nvSpPr>
            <p:spPr>
              <a:xfrm>
                <a:off x="1687" y="1632"/>
                <a:ext cx="1" cy="71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01" name="Line 29"/>
              <p:cNvSpPr/>
              <p:nvPr/>
            </p:nvSpPr>
            <p:spPr>
              <a:xfrm>
                <a:off x="1586" y="1632"/>
                <a:ext cx="201" cy="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02" name="Line 30"/>
              <p:cNvSpPr/>
              <p:nvPr/>
            </p:nvSpPr>
            <p:spPr>
              <a:xfrm>
                <a:off x="1586" y="1703"/>
                <a:ext cx="201" cy="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03" name="Rectangle 31"/>
              <p:cNvSpPr/>
              <p:nvPr/>
            </p:nvSpPr>
            <p:spPr>
              <a:xfrm>
                <a:off x="1679" y="500"/>
                <a:ext cx="10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04" name="Rectangle 32"/>
              <p:cNvSpPr/>
              <p:nvPr/>
            </p:nvSpPr>
            <p:spPr>
              <a:xfrm>
                <a:off x="1738" y="457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05" name="Line 33"/>
              <p:cNvSpPr/>
              <p:nvPr/>
            </p:nvSpPr>
            <p:spPr>
              <a:xfrm flipH="1">
                <a:off x="1013" y="787"/>
                <a:ext cx="344" cy="1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06" name="Rectangle 34"/>
              <p:cNvSpPr/>
              <p:nvPr/>
            </p:nvSpPr>
            <p:spPr>
              <a:xfrm>
                <a:off x="1013" y="715"/>
                <a:ext cx="344" cy="144"/>
              </a:xfrm>
              <a:prstGeom prst="rect">
                <a:avLst/>
              </a:pr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>
                  <a:lnSpc>
                    <a:spcPct val="120000"/>
                  </a:lnSpc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07" name="Rectangle 35"/>
              <p:cNvSpPr/>
              <p:nvPr/>
            </p:nvSpPr>
            <p:spPr>
              <a:xfrm>
                <a:off x="1063" y="400"/>
                <a:ext cx="7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08" name="Rectangle 36"/>
              <p:cNvSpPr/>
              <p:nvPr/>
            </p:nvSpPr>
            <p:spPr>
              <a:xfrm>
                <a:off x="1128" y="486"/>
                <a:ext cx="142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bb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09" name="Rectangle 37"/>
              <p:cNvSpPr/>
              <p:nvPr/>
            </p:nvSpPr>
            <p:spPr>
              <a:xfrm>
                <a:off x="1208" y="486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10" name="Line 38"/>
              <p:cNvSpPr/>
              <p:nvPr/>
            </p:nvSpPr>
            <p:spPr>
              <a:xfrm>
                <a:off x="741" y="787"/>
                <a:ext cx="1" cy="176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11" name="Line 39"/>
              <p:cNvSpPr/>
              <p:nvPr/>
            </p:nvSpPr>
            <p:spPr>
              <a:xfrm flipV="1">
                <a:off x="741" y="1059"/>
                <a:ext cx="1" cy="344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12" name="Rectangle 40"/>
              <p:cNvSpPr/>
              <p:nvPr/>
            </p:nvSpPr>
            <p:spPr>
              <a:xfrm>
                <a:off x="670" y="1059"/>
                <a:ext cx="143" cy="344"/>
              </a:xfrm>
              <a:prstGeom prst="rect">
                <a:avLst/>
              </a:pr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>
                  <a:lnSpc>
                    <a:spcPct val="120000"/>
                  </a:lnSpc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13" name="Freeform 41"/>
              <p:cNvSpPr/>
              <p:nvPr/>
            </p:nvSpPr>
            <p:spPr>
              <a:xfrm>
                <a:off x="569" y="1875"/>
                <a:ext cx="344" cy="330"/>
              </a:xfrm>
              <a:custGeom>
                <a:avLst/>
                <a:gdLst/>
                <a:ahLst/>
                <a:cxnLst>
                  <a:cxn ang="0">
                    <a:pos x="0" y="172"/>
                  </a:cxn>
                  <a:cxn ang="0">
                    <a:pos x="29" y="86"/>
                  </a:cxn>
                  <a:cxn ang="0">
                    <a:pos x="86" y="15"/>
                  </a:cxn>
                  <a:cxn ang="0">
                    <a:pos x="172" y="0"/>
                  </a:cxn>
                  <a:cxn ang="0">
                    <a:pos x="258" y="15"/>
                  </a:cxn>
                  <a:cxn ang="0">
                    <a:pos x="316" y="86"/>
                  </a:cxn>
                  <a:cxn ang="0">
                    <a:pos x="344" y="172"/>
                  </a:cxn>
                  <a:cxn ang="0">
                    <a:pos x="316" y="244"/>
                  </a:cxn>
                  <a:cxn ang="0">
                    <a:pos x="258" y="315"/>
                  </a:cxn>
                  <a:cxn ang="0">
                    <a:pos x="172" y="330"/>
                  </a:cxn>
                  <a:cxn ang="0">
                    <a:pos x="86" y="315"/>
                  </a:cxn>
                  <a:cxn ang="0">
                    <a:pos x="29" y="244"/>
                  </a:cxn>
                  <a:cxn ang="0">
                    <a:pos x="0" y="172"/>
                  </a:cxn>
                </a:cxnLst>
                <a:pathLst>
                  <a:path w="344" h="330">
                    <a:moveTo>
                      <a:pt x="0" y="172"/>
                    </a:moveTo>
                    <a:lnTo>
                      <a:pt x="29" y="86"/>
                    </a:lnTo>
                    <a:lnTo>
                      <a:pt x="86" y="15"/>
                    </a:lnTo>
                    <a:lnTo>
                      <a:pt x="172" y="0"/>
                    </a:lnTo>
                    <a:lnTo>
                      <a:pt x="258" y="15"/>
                    </a:lnTo>
                    <a:lnTo>
                      <a:pt x="316" y="86"/>
                    </a:lnTo>
                    <a:lnTo>
                      <a:pt x="344" y="172"/>
                    </a:lnTo>
                    <a:lnTo>
                      <a:pt x="316" y="244"/>
                    </a:lnTo>
                    <a:lnTo>
                      <a:pt x="258" y="315"/>
                    </a:lnTo>
                    <a:lnTo>
                      <a:pt x="172" y="330"/>
                    </a:lnTo>
                    <a:lnTo>
                      <a:pt x="86" y="315"/>
                    </a:lnTo>
                    <a:lnTo>
                      <a:pt x="29" y="244"/>
                    </a:lnTo>
                    <a:lnTo>
                      <a:pt x="0" y="172"/>
                    </a:lnTo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14" name="Rectangle 42"/>
              <p:cNvSpPr/>
              <p:nvPr/>
            </p:nvSpPr>
            <p:spPr>
              <a:xfrm>
                <a:off x="888" y="1073"/>
                <a:ext cx="12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15" name="Rectangle 43"/>
              <p:cNvSpPr/>
              <p:nvPr/>
            </p:nvSpPr>
            <p:spPr>
              <a:xfrm>
                <a:off x="1002" y="1174"/>
                <a:ext cx="50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16" name="Rectangle 44"/>
              <p:cNvSpPr/>
              <p:nvPr/>
            </p:nvSpPr>
            <p:spPr>
              <a:xfrm>
                <a:off x="1019" y="1961"/>
                <a:ext cx="13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17" name="Rectangle 45"/>
              <p:cNvSpPr/>
              <p:nvPr/>
            </p:nvSpPr>
            <p:spPr>
              <a:xfrm>
                <a:off x="1146" y="2047"/>
                <a:ext cx="50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18" name="Line 46"/>
              <p:cNvSpPr/>
              <p:nvPr/>
            </p:nvSpPr>
            <p:spPr>
              <a:xfrm>
                <a:off x="3448" y="787"/>
                <a:ext cx="1" cy="176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19" name="Line 47"/>
              <p:cNvSpPr/>
              <p:nvPr/>
            </p:nvSpPr>
            <p:spPr>
              <a:xfrm>
                <a:off x="3448" y="1532"/>
                <a:ext cx="1" cy="343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20" name="Rectangle 48"/>
              <p:cNvSpPr/>
              <p:nvPr/>
            </p:nvSpPr>
            <p:spPr>
              <a:xfrm>
                <a:off x="3377" y="1532"/>
                <a:ext cx="143" cy="343"/>
              </a:xfrm>
              <a:prstGeom prst="rect">
                <a:avLst/>
              </a:pr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>
                  <a:lnSpc>
                    <a:spcPct val="120000"/>
                  </a:lnSpc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21" name="Freeform 49"/>
              <p:cNvSpPr/>
              <p:nvPr/>
            </p:nvSpPr>
            <p:spPr>
              <a:xfrm>
                <a:off x="3420" y="758"/>
                <a:ext cx="71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4" y="0"/>
                  </a:cxn>
                  <a:cxn ang="0">
                    <a:pos x="43" y="0"/>
                  </a:cxn>
                  <a:cxn ang="0">
                    <a:pos x="71" y="29"/>
                  </a:cxn>
                  <a:cxn ang="0">
                    <a:pos x="43" y="58"/>
                  </a:cxn>
                  <a:cxn ang="0">
                    <a:pos x="14" y="58"/>
                  </a:cxn>
                  <a:cxn ang="0">
                    <a:pos x="0" y="29"/>
                  </a:cxn>
                </a:cxnLst>
                <a:pathLst>
                  <a:path w="71" h="58">
                    <a:moveTo>
                      <a:pt x="0" y="29"/>
                    </a:moveTo>
                    <a:lnTo>
                      <a:pt x="14" y="0"/>
                    </a:lnTo>
                    <a:lnTo>
                      <a:pt x="43" y="0"/>
                    </a:lnTo>
                    <a:lnTo>
                      <a:pt x="71" y="29"/>
                    </a:lnTo>
                    <a:lnTo>
                      <a:pt x="43" y="58"/>
                    </a:lnTo>
                    <a:lnTo>
                      <a:pt x="14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22" name="Freeform 50"/>
              <p:cNvSpPr/>
              <p:nvPr/>
            </p:nvSpPr>
            <p:spPr>
              <a:xfrm>
                <a:off x="3420" y="2520"/>
                <a:ext cx="71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4" y="0"/>
                  </a:cxn>
                  <a:cxn ang="0">
                    <a:pos x="43" y="0"/>
                  </a:cxn>
                  <a:cxn ang="0">
                    <a:pos x="71" y="28"/>
                  </a:cxn>
                  <a:cxn ang="0">
                    <a:pos x="43" y="57"/>
                  </a:cxn>
                  <a:cxn ang="0">
                    <a:pos x="14" y="57"/>
                  </a:cxn>
                  <a:cxn ang="0">
                    <a:pos x="0" y="28"/>
                  </a:cxn>
                </a:cxnLst>
                <a:pathLst>
                  <a:path w="71" h="57">
                    <a:moveTo>
                      <a:pt x="0" y="28"/>
                    </a:moveTo>
                    <a:lnTo>
                      <a:pt x="14" y="0"/>
                    </a:lnTo>
                    <a:lnTo>
                      <a:pt x="43" y="0"/>
                    </a:lnTo>
                    <a:lnTo>
                      <a:pt x="71" y="28"/>
                    </a:lnTo>
                    <a:lnTo>
                      <a:pt x="43" y="57"/>
                    </a:lnTo>
                    <a:lnTo>
                      <a:pt x="14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23" name="Rectangle 51"/>
              <p:cNvSpPr/>
              <p:nvPr/>
            </p:nvSpPr>
            <p:spPr>
              <a:xfrm>
                <a:off x="3598" y="1546"/>
                <a:ext cx="7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24" name="Rectangle 52"/>
              <p:cNvSpPr/>
              <p:nvPr/>
            </p:nvSpPr>
            <p:spPr>
              <a:xfrm>
                <a:off x="3663" y="1646"/>
                <a:ext cx="114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ce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25" name="Line 53"/>
              <p:cNvSpPr/>
              <p:nvPr/>
            </p:nvSpPr>
            <p:spPr>
              <a:xfrm>
                <a:off x="3993" y="787"/>
                <a:ext cx="1" cy="176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26" name="Line 54"/>
              <p:cNvSpPr/>
              <p:nvPr/>
            </p:nvSpPr>
            <p:spPr>
              <a:xfrm>
                <a:off x="3993" y="1532"/>
                <a:ext cx="1" cy="343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27" name="Rectangle 55"/>
              <p:cNvSpPr/>
              <p:nvPr/>
            </p:nvSpPr>
            <p:spPr>
              <a:xfrm>
                <a:off x="3921" y="1532"/>
                <a:ext cx="143" cy="343"/>
              </a:xfrm>
              <a:prstGeom prst="rect">
                <a:avLst/>
              </a:pr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>
                  <a:lnSpc>
                    <a:spcPct val="120000"/>
                  </a:lnSpc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28" name="Freeform 56"/>
              <p:cNvSpPr/>
              <p:nvPr/>
            </p:nvSpPr>
            <p:spPr>
              <a:xfrm>
                <a:off x="3964" y="758"/>
                <a:ext cx="57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4" y="0"/>
                  </a:cxn>
                  <a:cxn ang="0">
                    <a:pos x="43" y="0"/>
                  </a:cxn>
                  <a:cxn ang="0">
                    <a:pos x="57" y="29"/>
                  </a:cxn>
                  <a:cxn ang="0">
                    <a:pos x="43" y="58"/>
                  </a:cxn>
                  <a:cxn ang="0">
                    <a:pos x="14" y="58"/>
                  </a:cxn>
                  <a:cxn ang="0">
                    <a:pos x="0" y="29"/>
                  </a:cxn>
                </a:cxnLst>
                <a:pathLst>
                  <a:path w="57" h="58">
                    <a:moveTo>
                      <a:pt x="0" y="29"/>
                    </a:moveTo>
                    <a:lnTo>
                      <a:pt x="14" y="0"/>
                    </a:lnTo>
                    <a:lnTo>
                      <a:pt x="43" y="0"/>
                    </a:lnTo>
                    <a:lnTo>
                      <a:pt x="57" y="29"/>
                    </a:lnTo>
                    <a:lnTo>
                      <a:pt x="43" y="58"/>
                    </a:lnTo>
                    <a:lnTo>
                      <a:pt x="14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29" name="Freeform 57"/>
              <p:cNvSpPr/>
              <p:nvPr/>
            </p:nvSpPr>
            <p:spPr>
              <a:xfrm>
                <a:off x="3964" y="2520"/>
                <a:ext cx="57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4" y="0"/>
                  </a:cxn>
                  <a:cxn ang="0">
                    <a:pos x="43" y="0"/>
                  </a:cxn>
                  <a:cxn ang="0">
                    <a:pos x="57" y="28"/>
                  </a:cxn>
                  <a:cxn ang="0">
                    <a:pos x="43" y="57"/>
                  </a:cxn>
                  <a:cxn ang="0">
                    <a:pos x="14" y="57"/>
                  </a:cxn>
                  <a:cxn ang="0">
                    <a:pos x="0" y="28"/>
                  </a:cxn>
                </a:cxnLst>
                <a:pathLst>
                  <a:path w="57" h="57">
                    <a:moveTo>
                      <a:pt x="0" y="28"/>
                    </a:moveTo>
                    <a:lnTo>
                      <a:pt x="14" y="0"/>
                    </a:lnTo>
                    <a:lnTo>
                      <a:pt x="43" y="0"/>
                    </a:lnTo>
                    <a:lnTo>
                      <a:pt x="57" y="28"/>
                    </a:lnTo>
                    <a:lnTo>
                      <a:pt x="43" y="57"/>
                    </a:lnTo>
                    <a:lnTo>
                      <a:pt x="14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30" name="Rectangle 58"/>
              <p:cNvSpPr/>
              <p:nvPr/>
            </p:nvSpPr>
            <p:spPr>
              <a:xfrm>
                <a:off x="4196" y="1589"/>
                <a:ext cx="12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31" name="Rectangle 59"/>
              <p:cNvSpPr/>
              <p:nvPr/>
            </p:nvSpPr>
            <p:spPr>
              <a:xfrm>
                <a:off x="4305" y="1675"/>
                <a:ext cx="92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32" name="Line 60"/>
              <p:cNvSpPr/>
              <p:nvPr/>
            </p:nvSpPr>
            <p:spPr>
              <a:xfrm>
                <a:off x="4537" y="787"/>
                <a:ext cx="1" cy="1761"/>
              </a:xfrm>
              <a:prstGeom prst="line">
                <a:avLst/>
              </a:prstGeom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33" name="Line 61"/>
              <p:cNvSpPr/>
              <p:nvPr/>
            </p:nvSpPr>
            <p:spPr>
              <a:xfrm>
                <a:off x="4537" y="1532"/>
                <a:ext cx="1" cy="343"/>
              </a:xfrm>
              <a:prstGeom prst="line">
                <a:avLst/>
              </a:prstGeom>
              <a:ln w="222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34" name="Rectangle 62"/>
              <p:cNvSpPr/>
              <p:nvPr/>
            </p:nvSpPr>
            <p:spPr>
              <a:xfrm>
                <a:off x="4465" y="1532"/>
                <a:ext cx="129" cy="343"/>
              </a:xfrm>
              <a:prstGeom prst="rect">
                <a:avLst/>
              </a:pr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algn="ctr">
                  <a:lnSpc>
                    <a:spcPct val="120000"/>
                  </a:lnSpc>
                  <a:buClrTx/>
                  <a:buFontTx/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35" name="Freeform 63"/>
              <p:cNvSpPr/>
              <p:nvPr/>
            </p:nvSpPr>
            <p:spPr>
              <a:xfrm>
                <a:off x="4494" y="758"/>
                <a:ext cx="71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28" y="0"/>
                  </a:cxn>
                  <a:cxn ang="0">
                    <a:pos x="57" y="0"/>
                  </a:cxn>
                  <a:cxn ang="0">
                    <a:pos x="71" y="29"/>
                  </a:cxn>
                  <a:cxn ang="0">
                    <a:pos x="57" y="58"/>
                  </a:cxn>
                  <a:cxn ang="0">
                    <a:pos x="28" y="58"/>
                  </a:cxn>
                  <a:cxn ang="0">
                    <a:pos x="0" y="29"/>
                  </a:cxn>
                </a:cxnLst>
                <a:pathLst>
                  <a:path w="71" h="58">
                    <a:moveTo>
                      <a:pt x="0" y="29"/>
                    </a:moveTo>
                    <a:lnTo>
                      <a:pt x="28" y="0"/>
                    </a:lnTo>
                    <a:lnTo>
                      <a:pt x="57" y="0"/>
                    </a:lnTo>
                    <a:lnTo>
                      <a:pt x="71" y="29"/>
                    </a:lnTo>
                    <a:lnTo>
                      <a:pt x="57" y="58"/>
                    </a:lnTo>
                    <a:lnTo>
                      <a:pt x="28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36" name="Freeform 64"/>
              <p:cNvSpPr/>
              <p:nvPr/>
            </p:nvSpPr>
            <p:spPr>
              <a:xfrm>
                <a:off x="4494" y="2520"/>
                <a:ext cx="71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28" y="0"/>
                  </a:cxn>
                  <a:cxn ang="0">
                    <a:pos x="57" y="0"/>
                  </a:cxn>
                  <a:cxn ang="0">
                    <a:pos x="71" y="28"/>
                  </a:cxn>
                  <a:cxn ang="0">
                    <a:pos x="57" y="57"/>
                  </a:cxn>
                  <a:cxn ang="0">
                    <a:pos x="28" y="57"/>
                  </a:cxn>
                  <a:cxn ang="0">
                    <a:pos x="0" y="28"/>
                  </a:cxn>
                </a:cxnLst>
                <a:pathLst>
                  <a:path w="71" h="57">
                    <a:moveTo>
                      <a:pt x="0" y="28"/>
                    </a:moveTo>
                    <a:lnTo>
                      <a:pt x="28" y="0"/>
                    </a:lnTo>
                    <a:lnTo>
                      <a:pt x="57" y="0"/>
                    </a:lnTo>
                    <a:lnTo>
                      <a:pt x="71" y="28"/>
                    </a:lnTo>
                    <a:lnTo>
                      <a:pt x="57" y="57"/>
                    </a:lnTo>
                    <a:lnTo>
                      <a:pt x="28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37" name="Rectangle 65"/>
              <p:cNvSpPr/>
              <p:nvPr/>
            </p:nvSpPr>
            <p:spPr>
              <a:xfrm>
                <a:off x="4741" y="1589"/>
                <a:ext cx="12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38" name="Rectangle 66"/>
              <p:cNvSpPr/>
              <p:nvPr/>
            </p:nvSpPr>
            <p:spPr>
              <a:xfrm>
                <a:off x="4852" y="1675"/>
                <a:ext cx="85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39" name="Freeform 67"/>
              <p:cNvSpPr/>
              <p:nvPr/>
            </p:nvSpPr>
            <p:spPr>
              <a:xfrm>
                <a:off x="5081" y="758"/>
                <a:ext cx="57" cy="5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4" y="0"/>
                  </a:cxn>
                  <a:cxn ang="0">
                    <a:pos x="43" y="0"/>
                  </a:cxn>
                  <a:cxn ang="0">
                    <a:pos x="57" y="29"/>
                  </a:cxn>
                  <a:cxn ang="0">
                    <a:pos x="43" y="58"/>
                  </a:cxn>
                  <a:cxn ang="0">
                    <a:pos x="14" y="58"/>
                  </a:cxn>
                  <a:cxn ang="0">
                    <a:pos x="0" y="29"/>
                  </a:cxn>
                </a:cxnLst>
                <a:pathLst>
                  <a:path w="57" h="58">
                    <a:moveTo>
                      <a:pt x="0" y="29"/>
                    </a:moveTo>
                    <a:lnTo>
                      <a:pt x="14" y="0"/>
                    </a:lnTo>
                    <a:lnTo>
                      <a:pt x="43" y="0"/>
                    </a:lnTo>
                    <a:lnTo>
                      <a:pt x="57" y="29"/>
                    </a:lnTo>
                    <a:lnTo>
                      <a:pt x="43" y="58"/>
                    </a:lnTo>
                    <a:lnTo>
                      <a:pt x="14" y="5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40" name="Freeform 68"/>
              <p:cNvSpPr/>
              <p:nvPr/>
            </p:nvSpPr>
            <p:spPr>
              <a:xfrm>
                <a:off x="5081" y="2520"/>
                <a:ext cx="57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4" y="0"/>
                  </a:cxn>
                  <a:cxn ang="0">
                    <a:pos x="43" y="0"/>
                  </a:cxn>
                  <a:cxn ang="0">
                    <a:pos x="57" y="28"/>
                  </a:cxn>
                  <a:cxn ang="0">
                    <a:pos x="43" y="57"/>
                  </a:cxn>
                  <a:cxn ang="0">
                    <a:pos x="14" y="57"/>
                  </a:cxn>
                  <a:cxn ang="0">
                    <a:pos x="0" y="28"/>
                  </a:cxn>
                </a:cxnLst>
                <a:pathLst>
                  <a:path w="57" h="57">
                    <a:moveTo>
                      <a:pt x="0" y="28"/>
                    </a:moveTo>
                    <a:lnTo>
                      <a:pt x="14" y="0"/>
                    </a:lnTo>
                    <a:lnTo>
                      <a:pt x="43" y="0"/>
                    </a:lnTo>
                    <a:lnTo>
                      <a:pt x="57" y="28"/>
                    </a:lnTo>
                    <a:lnTo>
                      <a:pt x="43" y="57"/>
                    </a:lnTo>
                    <a:lnTo>
                      <a:pt x="14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41" name="Rectangle 69"/>
              <p:cNvSpPr/>
              <p:nvPr/>
            </p:nvSpPr>
            <p:spPr>
              <a:xfrm>
                <a:off x="5046" y="873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zh-CN" altLang="en-US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＋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2" name="Rectangle 70"/>
              <p:cNvSpPr/>
              <p:nvPr/>
            </p:nvSpPr>
            <p:spPr>
              <a:xfrm>
                <a:off x="5046" y="2305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zh-CN" altLang="en-US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3" name="Rectangle 71"/>
              <p:cNvSpPr/>
              <p:nvPr/>
            </p:nvSpPr>
            <p:spPr>
              <a:xfrm>
                <a:off x="5043" y="1675"/>
                <a:ext cx="13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4" name="Rectangle 72"/>
              <p:cNvSpPr/>
              <p:nvPr/>
            </p:nvSpPr>
            <p:spPr>
              <a:xfrm>
                <a:off x="5170" y="1761"/>
                <a:ext cx="64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5" name="Rectangle 73"/>
              <p:cNvSpPr/>
              <p:nvPr/>
            </p:nvSpPr>
            <p:spPr>
              <a:xfrm>
                <a:off x="5115" y="1503"/>
                <a:ext cx="46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6" name="Rectangle 74"/>
              <p:cNvSpPr/>
              <p:nvPr/>
            </p:nvSpPr>
            <p:spPr>
              <a:xfrm>
                <a:off x="662" y="500"/>
                <a:ext cx="10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7" name="Rectangle 75"/>
              <p:cNvSpPr/>
              <p:nvPr/>
            </p:nvSpPr>
            <p:spPr>
              <a:xfrm>
                <a:off x="3042" y="2706"/>
                <a:ext cx="8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48" name="Freeform 76"/>
              <p:cNvSpPr/>
              <p:nvPr/>
            </p:nvSpPr>
            <p:spPr>
              <a:xfrm>
                <a:off x="3448" y="572"/>
                <a:ext cx="1089" cy="172"/>
              </a:xfrm>
              <a:custGeom>
                <a:avLst/>
                <a:gdLst/>
                <a:ahLst/>
                <a:cxnLst>
                  <a:cxn ang="0">
                    <a:pos x="0" y="172"/>
                  </a:cxn>
                  <a:cxn ang="0">
                    <a:pos x="29" y="100"/>
                  </a:cxn>
                  <a:cxn ang="0">
                    <a:pos x="86" y="86"/>
                  </a:cxn>
                  <a:cxn ang="0">
                    <a:pos x="459" y="86"/>
                  </a:cxn>
                  <a:cxn ang="0">
                    <a:pos x="516" y="57"/>
                  </a:cxn>
                  <a:cxn ang="0">
                    <a:pos x="545" y="0"/>
                  </a:cxn>
                  <a:cxn ang="0">
                    <a:pos x="573" y="57"/>
                  </a:cxn>
                  <a:cxn ang="0">
                    <a:pos x="630" y="86"/>
                  </a:cxn>
                  <a:cxn ang="0">
                    <a:pos x="1003" y="86"/>
                  </a:cxn>
                  <a:cxn ang="0">
                    <a:pos x="1060" y="100"/>
                  </a:cxn>
                  <a:cxn ang="0">
                    <a:pos x="1089" y="172"/>
                  </a:cxn>
                </a:cxnLst>
                <a:pathLst>
                  <a:path w="1089" h="172">
                    <a:moveTo>
                      <a:pt x="0" y="172"/>
                    </a:moveTo>
                    <a:lnTo>
                      <a:pt x="29" y="100"/>
                    </a:lnTo>
                    <a:lnTo>
                      <a:pt x="86" y="86"/>
                    </a:lnTo>
                    <a:lnTo>
                      <a:pt x="459" y="86"/>
                    </a:lnTo>
                    <a:lnTo>
                      <a:pt x="516" y="57"/>
                    </a:lnTo>
                    <a:lnTo>
                      <a:pt x="545" y="0"/>
                    </a:lnTo>
                    <a:lnTo>
                      <a:pt x="573" y="57"/>
                    </a:lnTo>
                    <a:lnTo>
                      <a:pt x="630" y="86"/>
                    </a:lnTo>
                    <a:lnTo>
                      <a:pt x="1003" y="86"/>
                    </a:lnTo>
                    <a:lnTo>
                      <a:pt x="1060" y="100"/>
                    </a:lnTo>
                    <a:lnTo>
                      <a:pt x="1089" y="172"/>
                    </a:lnTo>
                  </a:path>
                </a:pathLst>
              </a:custGeom>
              <a:noFill/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49" name="Rectangle 77"/>
              <p:cNvSpPr/>
              <p:nvPr/>
            </p:nvSpPr>
            <p:spPr>
              <a:xfrm>
                <a:off x="3924" y="327"/>
                <a:ext cx="12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0" name="Rectangle 78"/>
              <p:cNvSpPr/>
              <p:nvPr/>
            </p:nvSpPr>
            <p:spPr>
              <a:xfrm>
                <a:off x="4060" y="449"/>
                <a:ext cx="85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1" name="Rectangle 79"/>
              <p:cNvSpPr/>
              <p:nvPr/>
            </p:nvSpPr>
            <p:spPr>
              <a:xfrm>
                <a:off x="4037" y="284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2" name="Rectangle 80"/>
              <p:cNvSpPr/>
              <p:nvPr/>
            </p:nvSpPr>
            <p:spPr>
              <a:xfrm>
                <a:off x="2341" y="400"/>
                <a:ext cx="12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3" name="Rectangle 81"/>
              <p:cNvSpPr/>
              <p:nvPr/>
            </p:nvSpPr>
            <p:spPr>
              <a:xfrm>
                <a:off x="2460" y="501"/>
                <a:ext cx="128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bc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4" name="Rectangle 82"/>
              <p:cNvSpPr/>
              <p:nvPr/>
            </p:nvSpPr>
            <p:spPr>
              <a:xfrm>
                <a:off x="2465" y="449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5" name="Freeform 83"/>
              <p:cNvSpPr/>
              <p:nvPr/>
            </p:nvSpPr>
            <p:spPr>
              <a:xfrm>
                <a:off x="2746" y="2520"/>
                <a:ext cx="58" cy="57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5" y="0"/>
                  </a:cxn>
                  <a:cxn ang="0">
                    <a:pos x="43" y="0"/>
                  </a:cxn>
                  <a:cxn ang="0">
                    <a:pos x="58" y="28"/>
                  </a:cxn>
                  <a:cxn ang="0">
                    <a:pos x="43" y="57"/>
                  </a:cxn>
                  <a:cxn ang="0">
                    <a:pos x="15" y="57"/>
                  </a:cxn>
                  <a:cxn ang="0">
                    <a:pos x="0" y="28"/>
                  </a:cxn>
                </a:cxnLst>
                <a:pathLst>
                  <a:path w="58" h="57">
                    <a:moveTo>
                      <a:pt x="0" y="28"/>
                    </a:moveTo>
                    <a:lnTo>
                      <a:pt x="15" y="0"/>
                    </a:lnTo>
                    <a:lnTo>
                      <a:pt x="43" y="0"/>
                    </a:lnTo>
                    <a:lnTo>
                      <a:pt x="58" y="28"/>
                    </a:lnTo>
                    <a:lnTo>
                      <a:pt x="43" y="57"/>
                    </a:lnTo>
                    <a:lnTo>
                      <a:pt x="15" y="57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 w="222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756" name="Rectangle 84"/>
              <p:cNvSpPr/>
              <p:nvPr/>
            </p:nvSpPr>
            <p:spPr>
              <a:xfrm>
                <a:off x="1325" y="1517"/>
                <a:ext cx="12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7" name="Rectangle 85"/>
              <p:cNvSpPr/>
              <p:nvPr/>
            </p:nvSpPr>
            <p:spPr>
              <a:xfrm>
                <a:off x="1443" y="1618"/>
                <a:ext cx="128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be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8" name="Rectangle 86"/>
              <p:cNvSpPr/>
              <p:nvPr/>
            </p:nvSpPr>
            <p:spPr>
              <a:xfrm>
                <a:off x="1465" y="1603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59" name="Rectangle 87"/>
              <p:cNvSpPr/>
              <p:nvPr/>
            </p:nvSpPr>
            <p:spPr>
              <a:xfrm>
                <a:off x="5133" y="543"/>
                <a:ext cx="8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0" name="Rectangle 88"/>
              <p:cNvSpPr/>
              <p:nvPr/>
            </p:nvSpPr>
            <p:spPr>
              <a:xfrm rot="-5400000">
                <a:off x="2959" y="1173"/>
                <a:ext cx="133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1" name="Rectangle 89"/>
              <p:cNvSpPr/>
              <p:nvPr/>
            </p:nvSpPr>
            <p:spPr>
              <a:xfrm rot="-5400000">
                <a:off x="3043" y="1087"/>
                <a:ext cx="128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be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2" name="Rectangle 90"/>
              <p:cNvSpPr/>
              <p:nvPr/>
            </p:nvSpPr>
            <p:spPr>
              <a:xfrm rot="-5400000">
                <a:off x="3019" y="1016"/>
                <a:ext cx="184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′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3" name="Rectangle 91"/>
              <p:cNvSpPr/>
              <p:nvPr/>
            </p:nvSpPr>
            <p:spPr>
              <a:xfrm rot="-5400000">
                <a:off x="2965" y="1389"/>
                <a:ext cx="92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4" name="Rectangle 92"/>
              <p:cNvSpPr/>
              <p:nvPr/>
            </p:nvSpPr>
            <p:spPr>
              <a:xfrm rot="-5400000">
                <a:off x="3038" y="1335"/>
                <a:ext cx="107" cy="1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5" name="Rectangle 93"/>
              <p:cNvSpPr/>
              <p:nvPr/>
            </p:nvSpPr>
            <p:spPr>
              <a:xfrm rot="-5400000">
                <a:off x="2845" y="1131"/>
                <a:ext cx="46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66" name="Rectangle 94"/>
              <p:cNvSpPr/>
              <p:nvPr/>
            </p:nvSpPr>
            <p:spPr>
              <a:xfrm>
                <a:off x="1090" y="1804"/>
                <a:ext cx="46" cy="2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 anchorCtr="0">
                <a:spAutoFit/>
              </a:bodyPr>
              <a:p>
                <a:pPr algn="ctr">
                  <a:spcBef>
                    <a:spcPct val="50000"/>
                  </a:spcBef>
                  <a:buClrTx/>
                  <a:buFontTx/>
                </a:pPr>
                <a:r>
                  <a:rPr lang="en-US" altLang="zh-CN" sz="23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8767" name="Rectangle 95"/>
            <p:cNvSpPr/>
            <p:nvPr/>
          </p:nvSpPr>
          <p:spPr>
            <a:xfrm>
              <a:off x="1362" y="1096"/>
              <a:ext cx="119" cy="311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68" name="Text Box 96"/>
            <p:cNvSpPr txBox="1"/>
            <p:nvPr/>
          </p:nvSpPr>
          <p:spPr>
            <a:xfrm>
              <a:off x="1106" y="1018"/>
              <a:ext cx="309" cy="33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90000" tIns="46800" rIns="90000" bIns="46800" anchor="t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69" name="Line 97"/>
            <p:cNvSpPr/>
            <p:nvPr/>
          </p:nvSpPr>
          <p:spPr>
            <a:xfrm>
              <a:off x="1417" y="786"/>
              <a:ext cx="0" cy="3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70" name="Line 98"/>
            <p:cNvSpPr/>
            <p:nvPr/>
          </p:nvSpPr>
          <p:spPr>
            <a:xfrm>
              <a:off x="1417" y="1399"/>
              <a:ext cx="0" cy="115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771" name="Oval 99"/>
            <p:cNvSpPr/>
            <p:nvPr/>
          </p:nvSpPr>
          <p:spPr>
            <a:xfrm>
              <a:off x="1389" y="759"/>
              <a:ext cx="64" cy="56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72" name="Oval 100"/>
            <p:cNvSpPr/>
            <p:nvPr/>
          </p:nvSpPr>
          <p:spPr>
            <a:xfrm>
              <a:off x="1371" y="2515"/>
              <a:ext cx="64" cy="56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29698" name="Text Box 2"/>
          <p:cNvSpPr txBox="1"/>
          <p:nvPr/>
        </p:nvSpPr>
        <p:spPr>
          <a:xfrm>
            <a:off x="855663" y="1833563"/>
            <a:ext cx="7432675" cy="2503487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结论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低频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忽略寄生电容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考虑外接电容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中频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忽略寄生电容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忽略外接电容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sz="3200" b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高频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考虑寄生电容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忽略外接电容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0722" name="Rectangle 2"/>
          <p:cNvSpPr/>
          <p:nvPr/>
        </p:nvSpPr>
        <p:spPr>
          <a:xfrm>
            <a:off x="914400" y="762000"/>
            <a:ext cx="747712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eaLnBrk="0" hangingPunct="0"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4.2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晶体管的高频小信号模型和高频参数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8277" name="Rectangle 5"/>
          <p:cNvSpPr/>
          <p:nvPr/>
        </p:nvSpPr>
        <p:spPr>
          <a:xfrm>
            <a:off x="762000" y="1449388"/>
            <a:ext cx="6634163" cy="72548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4.2.1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晶体管的高频小信号模型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8279" name="Object 7"/>
          <p:cNvGraphicFramePr>
            <a:graphicFrameLocks noChangeAspect="1"/>
          </p:cNvGraphicFramePr>
          <p:nvPr/>
        </p:nvGraphicFramePr>
        <p:xfrm>
          <a:off x="323850" y="1933575"/>
          <a:ext cx="8496300" cy="344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3042920" imgH="1236980" progId="Visio.Drawing.6">
                  <p:embed/>
                </p:oleObj>
              </mc:Choice>
              <mc:Fallback>
                <p:oleObj name="" r:id="rId1" imgW="3042920" imgH="1236980" progId="Visio.Drawing.6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1933575"/>
                        <a:ext cx="8496300" cy="3449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80" name="Text Box 8"/>
          <p:cNvSpPr txBox="1"/>
          <p:nvPr/>
        </p:nvSpPr>
        <p:spPr>
          <a:xfrm>
            <a:off x="1689100" y="5343525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4.2.1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晶体管的高频小信号混合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等效电路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7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80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7" grpId="0" build="p"/>
      <p:bldP spid="43828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EDE7E3">
                  <a:alpha val="100000"/>
                </a:srgbClr>
              </a:clrFrom>
              <a:clrTo>
                <a:srgbClr val="EDE7E3">
                  <a:alpha val="100000"/>
                  <a:alpha val="0"/>
                </a:srgbClr>
              </a:clrTo>
            </a:clrChange>
          </a:blip>
          <a:srcRect l="1076" t="1958"/>
          <a:stretch>
            <a:fillRect/>
          </a:stretch>
        </p:blipFill>
        <p:spPr>
          <a:xfrm>
            <a:off x="225425" y="557530"/>
            <a:ext cx="8569960" cy="62249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1746" name="Rectangle 4"/>
          <p:cNvSpPr/>
          <p:nvPr/>
        </p:nvSpPr>
        <p:spPr>
          <a:xfrm>
            <a:off x="600075" y="698500"/>
            <a:ext cx="4665663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eaLnBrk="0" hangingPunct="0"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4.2.2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晶体管的高频参数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3749" name="Rectangle 5"/>
          <p:cNvSpPr/>
          <p:nvPr/>
        </p:nvSpPr>
        <p:spPr>
          <a:xfrm>
            <a:off x="569913" y="1433513"/>
            <a:ext cx="7721600" cy="6477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1.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共射短路电流放大系数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jω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及其上限频率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endParaRPr lang="en-US" altLang="zh-CN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43754" name="Object 10"/>
          <p:cNvGraphicFramePr>
            <a:graphicFrameLocks noChangeAspect="1"/>
          </p:cNvGraphicFramePr>
          <p:nvPr/>
        </p:nvGraphicFramePr>
        <p:xfrm>
          <a:off x="323850" y="2190750"/>
          <a:ext cx="8496300" cy="344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3042920" imgH="1236980" progId="Visio.Drawing.6">
                  <p:embed/>
                </p:oleObj>
              </mc:Choice>
              <mc:Fallback>
                <p:oleObj name="" r:id="rId1" imgW="3042920" imgH="1236980" progId="Visio.Drawing.6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2190750"/>
                        <a:ext cx="8496300" cy="3449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49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32770" name="Object 5"/>
          <p:cNvGraphicFramePr>
            <a:graphicFrameLocks noChangeAspect="1"/>
          </p:cNvGraphicFramePr>
          <p:nvPr/>
        </p:nvGraphicFramePr>
        <p:xfrm>
          <a:off x="849313" y="3425825"/>
          <a:ext cx="4067175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1803400" imgH="558800" progId="Equation.3">
                  <p:embed/>
                </p:oleObj>
              </mc:Choice>
              <mc:Fallback>
                <p:oleObj name="" r:id="rId1" imgW="1803400" imgH="5588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9313" y="3425825"/>
                        <a:ext cx="4067175" cy="1258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6"/>
          <p:cNvGraphicFramePr>
            <a:graphicFrameLocks noChangeAspect="1"/>
          </p:cNvGraphicFramePr>
          <p:nvPr/>
        </p:nvGraphicFramePr>
        <p:xfrm>
          <a:off x="1874838" y="5584825"/>
          <a:ext cx="1438275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571500" imgH="431800" progId="Equation.3">
                  <p:embed/>
                </p:oleObj>
              </mc:Choice>
              <mc:Fallback>
                <p:oleObj name="" r:id="rId3" imgW="571500" imgH="4318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4838" y="5584825"/>
                        <a:ext cx="1438275" cy="1084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7"/>
          <p:cNvGraphicFramePr>
            <a:graphicFrameLocks noChangeAspect="1"/>
          </p:cNvGraphicFramePr>
          <p:nvPr/>
        </p:nvGraphicFramePr>
        <p:xfrm>
          <a:off x="1892300" y="4743450"/>
          <a:ext cx="59848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5" imgW="2552700" imgH="431800" progId="Equation.3">
                  <p:embed/>
                </p:oleObj>
              </mc:Choice>
              <mc:Fallback>
                <p:oleObj name="" r:id="rId5" imgW="2552700" imgH="4318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2300" y="4743450"/>
                        <a:ext cx="5984875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3" name="Picture 18" descr="5-4"/>
          <p:cNvPicPr>
            <a:picLocks noChangeAspect="1"/>
          </p:cNvPicPr>
          <p:nvPr/>
        </p:nvPicPr>
        <p:blipFill>
          <a:blip r:embed="rId7">
            <a:lum contrast="29999"/>
          </a:blip>
          <a:srcRect b="24590"/>
          <a:stretch>
            <a:fillRect/>
          </a:stretch>
        </p:blipFill>
        <p:spPr>
          <a:xfrm>
            <a:off x="119063" y="150813"/>
            <a:ext cx="8447087" cy="3201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4" name="Line 19"/>
          <p:cNvSpPr/>
          <p:nvPr/>
        </p:nvSpPr>
        <p:spPr>
          <a:xfrm flipH="1">
            <a:off x="8016875" y="663575"/>
            <a:ext cx="14288" cy="22098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sm" len="lg"/>
          </a:ln>
        </p:spPr>
      </p:sp>
      <p:sp>
        <p:nvSpPr>
          <p:cNvPr id="32775" name="Rectangle 20"/>
          <p:cNvSpPr/>
          <p:nvPr/>
        </p:nvSpPr>
        <p:spPr>
          <a:xfrm>
            <a:off x="760413" y="4783138"/>
            <a:ext cx="1036637" cy="604837"/>
          </a:xfrm>
          <a:prstGeom prst="rect">
            <a:avLst/>
          </a:prstGeom>
          <a:noFill/>
          <a:ln w="28575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591300" y="4829175"/>
            <a:ext cx="504825" cy="371475"/>
          </a:xfrm>
          <a:prstGeom prst="line">
            <a:avLst/>
          </a:prstGeom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/>
        </p:nvCxnSpPr>
        <p:spPr>
          <a:xfrm>
            <a:off x="2724150" y="6276975"/>
            <a:ext cx="504825" cy="371475"/>
          </a:xfrm>
          <a:prstGeom prst="line">
            <a:avLst/>
          </a:prstGeom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>
          <a:xfrm>
            <a:off x="4105275" y="4314825"/>
            <a:ext cx="504825" cy="371475"/>
          </a:xfrm>
          <a:prstGeom prst="line">
            <a:avLst/>
          </a:prstGeom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>
          <a:xfrm>
            <a:off x="5429250" y="5000625"/>
            <a:ext cx="504825" cy="371475"/>
          </a:xfrm>
          <a:prstGeom prst="line">
            <a:avLst/>
          </a:prstGeom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33794" name="Object 5"/>
          <p:cNvGraphicFramePr>
            <a:graphicFrameLocks noChangeAspect="1"/>
          </p:cNvGraphicFramePr>
          <p:nvPr/>
        </p:nvGraphicFramePr>
        <p:xfrm>
          <a:off x="395288" y="3348038"/>
          <a:ext cx="5237162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2692400" imgH="635000" progId="Equation.3">
                  <p:embed/>
                </p:oleObj>
              </mc:Choice>
              <mc:Fallback>
                <p:oleObj name="" r:id="rId1" imgW="2692400" imgH="6350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5288" y="3348038"/>
                        <a:ext cx="5237162" cy="1236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5" name="Group 6"/>
          <p:cNvGrpSpPr/>
          <p:nvPr/>
        </p:nvGrpSpPr>
        <p:grpSpPr>
          <a:xfrm>
            <a:off x="1273175" y="4508500"/>
            <a:ext cx="3521075" cy="1338263"/>
            <a:chOff x="2130" y="2918"/>
            <a:chExt cx="2218" cy="843"/>
          </a:xfrm>
        </p:grpSpPr>
        <p:graphicFrame>
          <p:nvGraphicFramePr>
            <p:cNvPr id="33796" name="Object 7"/>
            <p:cNvGraphicFramePr>
              <a:graphicFrameLocks noChangeAspect="1"/>
            </p:cNvGraphicFramePr>
            <p:nvPr/>
          </p:nvGraphicFramePr>
          <p:xfrm>
            <a:off x="2130" y="2918"/>
            <a:ext cx="2218" cy="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" r:id="rId3" imgW="1803400" imgH="685800" progId="Equation.3">
                    <p:embed/>
                  </p:oleObj>
                </mc:Choice>
                <mc:Fallback>
                  <p:oleObj name="" r:id="rId3" imgW="1803400" imgH="685800" progId="Equation.3">
                    <p:embed/>
                    <p:pic>
                      <p:nvPicPr>
                        <p:cNvPr id="0" name="图片 310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30" y="2918"/>
                          <a:ext cx="2218" cy="8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7" name="Line 8"/>
            <p:cNvSpPr/>
            <p:nvPr/>
          </p:nvSpPr>
          <p:spPr>
            <a:xfrm flipV="1">
              <a:off x="3264" y="3012"/>
              <a:ext cx="156" cy="4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3798" name="Group 9"/>
          <p:cNvGrpSpPr/>
          <p:nvPr/>
        </p:nvGrpSpPr>
        <p:grpSpPr>
          <a:xfrm>
            <a:off x="5605463" y="3408363"/>
            <a:ext cx="2752725" cy="639762"/>
            <a:chOff x="3633" y="2184"/>
            <a:chExt cx="1734" cy="403"/>
          </a:xfrm>
        </p:grpSpPr>
        <p:sp>
          <p:nvSpPr>
            <p:cNvPr id="33799" name="Line 10"/>
            <p:cNvSpPr/>
            <p:nvPr/>
          </p:nvSpPr>
          <p:spPr>
            <a:xfrm flipV="1">
              <a:off x="4584" y="2184"/>
              <a:ext cx="264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33800" name="Object 11"/>
            <p:cNvGraphicFramePr>
              <a:graphicFrameLocks noChangeAspect="1"/>
            </p:cNvGraphicFramePr>
            <p:nvPr/>
          </p:nvGraphicFramePr>
          <p:xfrm>
            <a:off x="3633" y="2244"/>
            <a:ext cx="1734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5" imgW="1409700" imgH="279400" progId="Equation.3">
                    <p:embed/>
                  </p:oleObj>
                </mc:Choice>
                <mc:Fallback>
                  <p:oleObj name="" r:id="rId5" imgW="1409700" imgH="2794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33" y="2244"/>
                          <a:ext cx="1734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801" name="Object 12"/>
          <p:cNvGraphicFramePr>
            <a:graphicFrameLocks noChangeAspect="1"/>
          </p:cNvGraphicFramePr>
          <p:nvPr/>
        </p:nvGraphicFramePr>
        <p:xfrm>
          <a:off x="706438" y="5741988"/>
          <a:ext cx="533558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7" imgW="3733800" imgH="685800" progId="Equation.3">
                  <p:embed/>
                </p:oleObj>
              </mc:Choice>
              <mc:Fallback>
                <p:oleObj name="" r:id="rId7" imgW="3733800" imgH="6858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CC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6438" y="5741988"/>
                        <a:ext cx="5335587" cy="1017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02" name="Picture 13" descr="5-4"/>
          <p:cNvPicPr>
            <a:picLocks noChangeAspect="1"/>
          </p:cNvPicPr>
          <p:nvPr/>
        </p:nvPicPr>
        <p:blipFill>
          <a:blip r:embed="rId9">
            <a:lum contrast="29999"/>
          </a:blip>
          <a:srcRect b="24590"/>
          <a:stretch>
            <a:fillRect/>
          </a:stretch>
        </p:blipFill>
        <p:spPr>
          <a:xfrm>
            <a:off x="119063" y="36513"/>
            <a:ext cx="8447087" cy="3201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3" name="Line 14"/>
          <p:cNvSpPr/>
          <p:nvPr/>
        </p:nvSpPr>
        <p:spPr>
          <a:xfrm flipH="1">
            <a:off x="8016875" y="549275"/>
            <a:ext cx="14288" cy="22098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sm" len="lg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7170" name="Rectangle 4"/>
          <p:cNvSpPr/>
          <p:nvPr/>
        </p:nvSpPr>
        <p:spPr>
          <a:xfrm>
            <a:off x="2281238" y="185738"/>
            <a:ext cx="4783137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频率响应和频率失真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2" name="Text Box 5"/>
          <p:cNvSpPr txBox="1"/>
          <p:nvPr/>
        </p:nvSpPr>
        <p:spPr>
          <a:xfrm>
            <a:off x="569913" y="1970088"/>
            <a:ext cx="7920037" cy="1630362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）待放大的信号不一定是单一频率的，而是有一定的频率范围。如公众电话网语音信号频带宽的：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300 ~ 3400 Hz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；视频信号：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25Hz~6MHz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3" name="Text Box 6"/>
          <p:cNvSpPr txBox="1"/>
          <p:nvPr/>
        </p:nvSpPr>
        <p:spPr>
          <a:xfrm>
            <a:off x="655638" y="3536950"/>
            <a:ext cx="7920037" cy="214312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）实际的放大器中存在电抗元件（管子的极间电容：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b’e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b’c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，以及电路的耦合电容，分布电容引线电感等）使得放大器对不同频率的信号放大倍数和延迟时间不同。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4" name="Text Box 7"/>
          <p:cNvSpPr txBox="1"/>
          <p:nvPr/>
        </p:nvSpPr>
        <p:spPr>
          <a:xfrm>
            <a:off x="569913" y="866775"/>
            <a:ext cx="7920037" cy="1117600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前几章的讨论中，我们把放大器的增益看作是与频率无关的参量，但实际上：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5" name="Text Box 8"/>
          <p:cNvSpPr txBox="1"/>
          <p:nvPr/>
        </p:nvSpPr>
        <p:spPr>
          <a:xfrm>
            <a:off x="476250" y="5710238"/>
            <a:ext cx="8359775" cy="604837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由此产生的波形畸变称为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频率失真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，属于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线性失真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8133" grpId="0"/>
      <p:bldP spid="48134" grpId="0"/>
      <p:bldP spid="481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4818" name="Line 4"/>
          <p:cNvSpPr/>
          <p:nvPr/>
        </p:nvSpPr>
        <p:spPr>
          <a:xfrm>
            <a:off x="2349500" y="2105025"/>
            <a:ext cx="1588" cy="31051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19" name="Freeform 5"/>
          <p:cNvSpPr/>
          <p:nvPr/>
        </p:nvSpPr>
        <p:spPr>
          <a:xfrm>
            <a:off x="2301875" y="2105025"/>
            <a:ext cx="117475" cy="2825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</a:cxnLst>
            <a:pathLst>
              <a:path w="74" h="178">
                <a:moveTo>
                  <a:pt x="0" y="178"/>
                </a:moveTo>
                <a:lnTo>
                  <a:pt x="30" y="148"/>
                </a:lnTo>
                <a:lnTo>
                  <a:pt x="74" y="178"/>
                </a:lnTo>
                <a:lnTo>
                  <a:pt x="30" y="0"/>
                </a:lnTo>
                <a:lnTo>
                  <a:pt x="0" y="178"/>
                </a:lnTo>
                <a:close/>
              </a:path>
            </a:pathLst>
          </a:custGeom>
          <a:solidFill>
            <a:srgbClr val="000000"/>
          </a:solidFill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20" name="Line 6"/>
          <p:cNvSpPr/>
          <p:nvPr/>
        </p:nvSpPr>
        <p:spPr>
          <a:xfrm flipH="1">
            <a:off x="2349500" y="5210175"/>
            <a:ext cx="5468938" cy="1588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1" name="Line 7"/>
          <p:cNvSpPr/>
          <p:nvPr/>
        </p:nvSpPr>
        <p:spPr>
          <a:xfrm flipH="1">
            <a:off x="4257675" y="32115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2" name="Line 8"/>
          <p:cNvSpPr/>
          <p:nvPr/>
        </p:nvSpPr>
        <p:spPr>
          <a:xfrm flipH="1">
            <a:off x="4070350" y="32115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3" name="Line 9"/>
          <p:cNvSpPr/>
          <p:nvPr/>
        </p:nvSpPr>
        <p:spPr>
          <a:xfrm flipH="1">
            <a:off x="3881438" y="32115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4" name="Line 10"/>
          <p:cNvSpPr/>
          <p:nvPr/>
        </p:nvSpPr>
        <p:spPr>
          <a:xfrm flipH="1">
            <a:off x="3692525" y="32115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5" name="Line 11"/>
          <p:cNvSpPr/>
          <p:nvPr/>
        </p:nvSpPr>
        <p:spPr>
          <a:xfrm flipH="1">
            <a:off x="3503613" y="32115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6" name="Line 12"/>
          <p:cNvSpPr/>
          <p:nvPr/>
        </p:nvSpPr>
        <p:spPr>
          <a:xfrm flipH="1">
            <a:off x="3314700" y="32115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7" name="Line 13"/>
          <p:cNvSpPr/>
          <p:nvPr/>
        </p:nvSpPr>
        <p:spPr>
          <a:xfrm flipH="1">
            <a:off x="3127375" y="32115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8" name="Line 14"/>
          <p:cNvSpPr/>
          <p:nvPr/>
        </p:nvSpPr>
        <p:spPr>
          <a:xfrm flipH="1">
            <a:off x="2938463" y="32115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9" name="Line 15"/>
          <p:cNvSpPr/>
          <p:nvPr/>
        </p:nvSpPr>
        <p:spPr>
          <a:xfrm flipH="1">
            <a:off x="2749550" y="32115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0" name="Line 16"/>
          <p:cNvSpPr/>
          <p:nvPr/>
        </p:nvSpPr>
        <p:spPr>
          <a:xfrm flipH="1">
            <a:off x="2560638" y="32115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1" name="Line 17"/>
          <p:cNvSpPr/>
          <p:nvPr/>
        </p:nvSpPr>
        <p:spPr>
          <a:xfrm flipH="1">
            <a:off x="2371725" y="32115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2" name="Line 18"/>
          <p:cNvSpPr/>
          <p:nvPr/>
        </p:nvSpPr>
        <p:spPr>
          <a:xfrm flipH="1">
            <a:off x="6945313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3" name="Line 19"/>
          <p:cNvSpPr/>
          <p:nvPr/>
        </p:nvSpPr>
        <p:spPr>
          <a:xfrm flipH="1">
            <a:off x="6757988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4" name="Line 20"/>
          <p:cNvSpPr/>
          <p:nvPr/>
        </p:nvSpPr>
        <p:spPr>
          <a:xfrm flipH="1">
            <a:off x="6569075" y="50911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5" name="Line 21"/>
          <p:cNvSpPr/>
          <p:nvPr/>
        </p:nvSpPr>
        <p:spPr>
          <a:xfrm flipH="1">
            <a:off x="6380163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6" name="Line 22"/>
          <p:cNvSpPr/>
          <p:nvPr/>
        </p:nvSpPr>
        <p:spPr>
          <a:xfrm flipH="1">
            <a:off x="6191250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7" name="Line 23"/>
          <p:cNvSpPr/>
          <p:nvPr/>
        </p:nvSpPr>
        <p:spPr>
          <a:xfrm flipH="1">
            <a:off x="6002338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8" name="Line 24"/>
          <p:cNvSpPr/>
          <p:nvPr/>
        </p:nvSpPr>
        <p:spPr>
          <a:xfrm flipH="1">
            <a:off x="5815013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9" name="Line 25"/>
          <p:cNvSpPr/>
          <p:nvPr/>
        </p:nvSpPr>
        <p:spPr>
          <a:xfrm flipH="1">
            <a:off x="5626100" y="50911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0" name="Line 26"/>
          <p:cNvSpPr/>
          <p:nvPr/>
        </p:nvSpPr>
        <p:spPr>
          <a:xfrm flipH="1">
            <a:off x="5437188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1" name="Line 27"/>
          <p:cNvSpPr/>
          <p:nvPr/>
        </p:nvSpPr>
        <p:spPr>
          <a:xfrm flipH="1">
            <a:off x="5248275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2" name="Line 28"/>
          <p:cNvSpPr/>
          <p:nvPr/>
        </p:nvSpPr>
        <p:spPr>
          <a:xfrm flipH="1">
            <a:off x="5059363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3" name="Line 29"/>
          <p:cNvSpPr/>
          <p:nvPr/>
        </p:nvSpPr>
        <p:spPr>
          <a:xfrm flipH="1">
            <a:off x="4872038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4" name="Line 30"/>
          <p:cNvSpPr/>
          <p:nvPr/>
        </p:nvSpPr>
        <p:spPr>
          <a:xfrm flipH="1">
            <a:off x="4683125" y="50911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5" name="Line 31"/>
          <p:cNvSpPr/>
          <p:nvPr/>
        </p:nvSpPr>
        <p:spPr>
          <a:xfrm flipH="1">
            <a:off x="4494213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6" name="Line 32"/>
          <p:cNvSpPr/>
          <p:nvPr/>
        </p:nvSpPr>
        <p:spPr>
          <a:xfrm flipH="1">
            <a:off x="4305300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7" name="Line 33"/>
          <p:cNvSpPr/>
          <p:nvPr/>
        </p:nvSpPr>
        <p:spPr>
          <a:xfrm flipH="1">
            <a:off x="4116388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8" name="Line 34"/>
          <p:cNvSpPr/>
          <p:nvPr/>
        </p:nvSpPr>
        <p:spPr>
          <a:xfrm flipH="1">
            <a:off x="3929063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9" name="Line 35"/>
          <p:cNvSpPr/>
          <p:nvPr/>
        </p:nvSpPr>
        <p:spPr>
          <a:xfrm flipH="1">
            <a:off x="3740150" y="50911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0" name="Line 36"/>
          <p:cNvSpPr/>
          <p:nvPr/>
        </p:nvSpPr>
        <p:spPr>
          <a:xfrm flipH="1">
            <a:off x="3551238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1" name="Line 37"/>
          <p:cNvSpPr/>
          <p:nvPr/>
        </p:nvSpPr>
        <p:spPr>
          <a:xfrm flipH="1">
            <a:off x="3362325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2" name="Line 38"/>
          <p:cNvSpPr/>
          <p:nvPr/>
        </p:nvSpPr>
        <p:spPr>
          <a:xfrm flipH="1">
            <a:off x="3173413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3" name="Line 39"/>
          <p:cNvSpPr/>
          <p:nvPr/>
        </p:nvSpPr>
        <p:spPr>
          <a:xfrm flipH="1">
            <a:off x="2986088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4" name="Line 40"/>
          <p:cNvSpPr/>
          <p:nvPr/>
        </p:nvSpPr>
        <p:spPr>
          <a:xfrm flipH="1">
            <a:off x="2797175" y="5091113"/>
            <a:ext cx="93663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5" name="Line 41"/>
          <p:cNvSpPr/>
          <p:nvPr/>
        </p:nvSpPr>
        <p:spPr>
          <a:xfrm flipH="1">
            <a:off x="2608263" y="5091113"/>
            <a:ext cx="93662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6" name="Line 42"/>
          <p:cNvSpPr/>
          <p:nvPr/>
        </p:nvSpPr>
        <p:spPr>
          <a:xfrm flipH="1">
            <a:off x="2419350" y="5091113"/>
            <a:ext cx="95250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7" name="Line 43"/>
          <p:cNvSpPr/>
          <p:nvPr/>
        </p:nvSpPr>
        <p:spPr>
          <a:xfrm flipV="1">
            <a:off x="4352925" y="5114925"/>
            <a:ext cx="1588" cy="952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8" name="Line 44"/>
          <p:cNvSpPr/>
          <p:nvPr/>
        </p:nvSpPr>
        <p:spPr>
          <a:xfrm flipV="1">
            <a:off x="4352925" y="4927600"/>
            <a:ext cx="1588" cy="93663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59" name="Line 45"/>
          <p:cNvSpPr/>
          <p:nvPr/>
        </p:nvSpPr>
        <p:spPr>
          <a:xfrm flipV="1">
            <a:off x="4352925" y="4738688"/>
            <a:ext cx="1588" cy="952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0" name="Line 46"/>
          <p:cNvSpPr/>
          <p:nvPr/>
        </p:nvSpPr>
        <p:spPr>
          <a:xfrm flipV="1">
            <a:off x="4352925" y="4551363"/>
            <a:ext cx="1588" cy="93662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1" name="Line 47"/>
          <p:cNvSpPr/>
          <p:nvPr/>
        </p:nvSpPr>
        <p:spPr>
          <a:xfrm flipV="1">
            <a:off x="4352925" y="4362450"/>
            <a:ext cx="1588" cy="952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2" name="Line 48"/>
          <p:cNvSpPr/>
          <p:nvPr/>
        </p:nvSpPr>
        <p:spPr>
          <a:xfrm flipV="1">
            <a:off x="4352925" y="4175125"/>
            <a:ext cx="1588" cy="93663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3" name="Line 49"/>
          <p:cNvSpPr/>
          <p:nvPr/>
        </p:nvSpPr>
        <p:spPr>
          <a:xfrm flipV="1">
            <a:off x="4352925" y="3986213"/>
            <a:ext cx="1588" cy="952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4" name="Line 50"/>
          <p:cNvSpPr/>
          <p:nvPr/>
        </p:nvSpPr>
        <p:spPr>
          <a:xfrm flipV="1">
            <a:off x="4352925" y="3798888"/>
            <a:ext cx="1588" cy="93662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5" name="Line 51"/>
          <p:cNvSpPr/>
          <p:nvPr/>
        </p:nvSpPr>
        <p:spPr>
          <a:xfrm flipV="1">
            <a:off x="4352925" y="3609975"/>
            <a:ext cx="1588" cy="952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6" name="Line 52"/>
          <p:cNvSpPr/>
          <p:nvPr/>
        </p:nvSpPr>
        <p:spPr>
          <a:xfrm flipV="1">
            <a:off x="4352925" y="3422650"/>
            <a:ext cx="1588" cy="93663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7" name="Line 53"/>
          <p:cNvSpPr/>
          <p:nvPr/>
        </p:nvSpPr>
        <p:spPr>
          <a:xfrm flipV="1">
            <a:off x="4352925" y="3233738"/>
            <a:ext cx="1588" cy="95250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8" name="Line 54"/>
          <p:cNvSpPr/>
          <p:nvPr/>
        </p:nvSpPr>
        <p:spPr>
          <a:xfrm flipH="1">
            <a:off x="2349500" y="2763838"/>
            <a:ext cx="1012825" cy="1587"/>
          </a:xfrm>
          <a:prstGeom prst="line">
            <a:avLst/>
          </a:prstGeom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69" name="Freeform 55"/>
          <p:cNvSpPr/>
          <p:nvPr/>
        </p:nvSpPr>
        <p:spPr>
          <a:xfrm>
            <a:off x="3362325" y="2763838"/>
            <a:ext cx="990600" cy="447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624" h="282">
                <a:moveTo>
                  <a:pt x="624" y="282"/>
                </a:moveTo>
                <a:lnTo>
                  <a:pt x="446" y="148"/>
                </a:lnTo>
                <a:lnTo>
                  <a:pt x="223" y="45"/>
                </a:lnTo>
                <a:lnTo>
                  <a:pt x="0" y="0"/>
                </a:lnTo>
              </a:path>
            </a:pathLst>
          </a:custGeom>
          <a:noFill/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70" name="Freeform 56"/>
          <p:cNvSpPr/>
          <p:nvPr/>
        </p:nvSpPr>
        <p:spPr>
          <a:xfrm>
            <a:off x="4352925" y="3211513"/>
            <a:ext cx="2898775" cy="1879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1826" h="1184">
                <a:moveTo>
                  <a:pt x="1826" y="1184"/>
                </a:moveTo>
                <a:lnTo>
                  <a:pt x="1678" y="1155"/>
                </a:lnTo>
                <a:lnTo>
                  <a:pt x="1544" y="1125"/>
                </a:lnTo>
                <a:lnTo>
                  <a:pt x="1396" y="1096"/>
                </a:lnTo>
                <a:lnTo>
                  <a:pt x="1262" y="1051"/>
                </a:lnTo>
                <a:lnTo>
                  <a:pt x="1143" y="992"/>
                </a:lnTo>
                <a:lnTo>
                  <a:pt x="1010" y="947"/>
                </a:lnTo>
                <a:lnTo>
                  <a:pt x="891" y="873"/>
                </a:lnTo>
                <a:lnTo>
                  <a:pt x="772" y="799"/>
                </a:lnTo>
                <a:lnTo>
                  <a:pt x="653" y="710"/>
                </a:lnTo>
                <a:lnTo>
                  <a:pt x="520" y="607"/>
                </a:lnTo>
                <a:lnTo>
                  <a:pt x="401" y="488"/>
                </a:lnTo>
                <a:lnTo>
                  <a:pt x="267" y="340"/>
                </a:lnTo>
                <a:lnTo>
                  <a:pt x="134" y="177"/>
                </a:lnTo>
                <a:lnTo>
                  <a:pt x="0" y="0"/>
                </a:lnTo>
              </a:path>
            </a:pathLst>
          </a:custGeom>
          <a:noFill/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71" name="Freeform 57"/>
          <p:cNvSpPr/>
          <p:nvPr/>
        </p:nvSpPr>
        <p:spPr>
          <a:xfrm>
            <a:off x="7747000" y="5162550"/>
            <a:ext cx="282575" cy="93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178" h="59">
                <a:moveTo>
                  <a:pt x="0" y="0"/>
                </a:moveTo>
                <a:lnTo>
                  <a:pt x="30" y="30"/>
                </a:lnTo>
                <a:lnTo>
                  <a:pt x="0" y="59"/>
                </a:lnTo>
                <a:lnTo>
                  <a:pt x="178" y="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72" name="Freeform 58"/>
          <p:cNvSpPr/>
          <p:nvPr/>
        </p:nvSpPr>
        <p:spPr>
          <a:xfrm>
            <a:off x="4286250" y="3163888"/>
            <a:ext cx="117475" cy="9366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74" h="59">
                <a:moveTo>
                  <a:pt x="0" y="30"/>
                </a:moveTo>
                <a:lnTo>
                  <a:pt x="15" y="0"/>
                </a:lnTo>
                <a:lnTo>
                  <a:pt x="45" y="0"/>
                </a:lnTo>
                <a:lnTo>
                  <a:pt x="74" y="30"/>
                </a:lnTo>
                <a:lnTo>
                  <a:pt x="45" y="59"/>
                </a:lnTo>
                <a:lnTo>
                  <a:pt x="15" y="59"/>
                </a:lnTo>
                <a:lnTo>
                  <a:pt x="0" y="30"/>
                </a:lnTo>
                <a:close/>
              </a:path>
            </a:pathLst>
          </a:custGeom>
          <a:solidFill>
            <a:srgbClr val="000000"/>
          </a:solidFill>
          <a:ln w="23813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73" name="Rectangle 59"/>
          <p:cNvSpPr/>
          <p:nvPr/>
        </p:nvSpPr>
        <p:spPr>
          <a:xfrm>
            <a:off x="4287838" y="5270500"/>
            <a:ext cx="312737" cy="474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/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74" name="Rectangle 60"/>
          <p:cNvSpPr/>
          <p:nvPr/>
        </p:nvSpPr>
        <p:spPr>
          <a:xfrm>
            <a:off x="4400550" y="5464175"/>
            <a:ext cx="228600" cy="3571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1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endParaRPr lang="en-US" altLang="zh-CN" sz="18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75" name="Rectangle 61"/>
          <p:cNvSpPr/>
          <p:nvPr/>
        </p:nvSpPr>
        <p:spPr>
          <a:xfrm>
            <a:off x="7024688" y="5232400"/>
            <a:ext cx="101600" cy="474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76" name="Rectangle 62"/>
          <p:cNvSpPr/>
          <p:nvPr/>
        </p:nvSpPr>
        <p:spPr>
          <a:xfrm>
            <a:off x="7229475" y="5454650"/>
            <a:ext cx="144463" cy="3365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17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77" name="Rectangle 63"/>
          <p:cNvSpPr/>
          <p:nvPr/>
        </p:nvSpPr>
        <p:spPr>
          <a:xfrm>
            <a:off x="7829550" y="5238750"/>
            <a:ext cx="101600" cy="474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78" name="Rectangle 64"/>
          <p:cNvSpPr/>
          <p:nvPr/>
        </p:nvSpPr>
        <p:spPr>
          <a:xfrm>
            <a:off x="1979613" y="4983163"/>
            <a:ext cx="1524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79" name="Rectangle 65"/>
          <p:cNvSpPr/>
          <p:nvPr/>
        </p:nvSpPr>
        <p:spPr>
          <a:xfrm>
            <a:off x="1941513" y="4576763"/>
            <a:ext cx="1524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0" name="Rectangle 66"/>
          <p:cNvSpPr/>
          <p:nvPr/>
        </p:nvSpPr>
        <p:spPr>
          <a:xfrm>
            <a:off x="1709738" y="2357438"/>
            <a:ext cx="3048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1" name="Rectangle 67"/>
          <p:cNvSpPr/>
          <p:nvPr/>
        </p:nvSpPr>
        <p:spPr>
          <a:xfrm>
            <a:off x="2017713" y="2574925"/>
            <a:ext cx="107950" cy="3365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17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2" name="Rectangle 68"/>
          <p:cNvSpPr/>
          <p:nvPr/>
        </p:nvSpPr>
        <p:spPr>
          <a:xfrm>
            <a:off x="2490788" y="2011363"/>
            <a:ext cx="66675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3" name="Rectangle 69"/>
          <p:cNvSpPr/>
          <p:nvPr/>
        </p:nvSpPr>
        <p:spPr>
          <a:xfrm>
            <a:off x="2517775" y="2011363"/>
            <a:ext cx="3810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 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4" name="Rectangle 70"/>
          <p:cNvSpPr/>
          <p:nvPr/>
        </p:nvSpPr>
        <p:spPr>
          <a:xfrm>
            <a:off x="2840038" y="2011363"/>
            <a:ext cx="2032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(j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5" name="Rectangle 71"/>
          <p:cNvSpPr/>
          <p:nvPr/>
        </p:nvSpPr>
        <p:spPr>
          <a:xfrm>
            <a:off x="2967038" y="2011363"/>
            <a:ext cx="3048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6" name="Rectangle 72"/>
          <p:cNvSpPr/>
          <p:nvPr/>
        </p:nvSpPr>
        <p:spPr>
          <a:xfrm>
            <a:off x="3311525" y="2011363"/>
            <a:ext cx="168275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)|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7" name="Rectangle 73"/>
          <p:cNvSpPr/>
          <p:nvPr/>
        </p:nvSpPr>
        <p:spPr>
          <a:xfrm>
            <a:off x="1101725" y="2916238"/>
            <a:ext cx="6858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0.707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8" name="Rectangle 74"/>
          <p:cNvSpPr/>
          <p:nvPr/>
        </p:nvSpPr>
        <p:spPr>
          <a:xfrm>
            <a:off x="1747838" y="2878138"/>
            <a:ext cx="304800" cy="474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89" name="Rectangle 75"/>
          <p:cNvSpPr/>
          <p:nvPr/>
        </p:nvSpPr>
        <p:spPr>
          <a:xfrm>
            <a:off x="2036763" y="3119438"/>
            <a:ext cx="101600" cy="317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 anchorCtr="0">
            <a:spAutoFit/>
          </a:bodyPr>
          <a:p>
            <a:pPr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90" name="Text Box 80"/>
          <p:cNvSpPr txBox="1"/>
          <p:nvPr/>
        </p:nvSpPr>
        <p:spPr>
          <a:xfrm>
            <a:off x="4786313" y="1227138"/>
            <a:ext cx="3560762" cy="214312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b’e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1+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有关，所以与直流电位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EQ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有关。另外与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b’e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有关。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4891" name="Object 81"/>
          <p:cNvGraphicFramePr>
            <a:graphicFrameLocks noChangeAspect="1"/>
          </p:cNvGraphicFramePr>
          <p:nvPr/>
        </p:nvGraphicFramePr>
        <p:xfrm>
          <a:off x="255588" y="385763"/>
          <a:ext cx="609282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3733800" imgH="685800" progId="Equation.3">
                  <p:embed/>
                </p:oleObj>
              </mc:Choice>
              <mc:Fallback>
                <p:oleObj name="" r:id="rId1" imgW="3733800" imgH="6858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CC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5588" y="385763"/>
                        <a:ext cx="6092825" cy="1162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35842" name="Object 76"/>
          <p:cNvGraphicFramePr>
            <a:graphicFrameLocks noChangeAspect="1"/>
          </p:cNvGraphicFramePr>
          <p:nvPr/>
        </p:nvGraphicFramePr>
        <p:xfrm>
          <a:off x="5768975" y="187325"/>
          <a:ext cx="2566988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1549400" imgH="685800" progId="Equation.3">
                  <p:embed/>
                </p:oleObj>
              </mc:Choice>
              <mc:Fallback>
                <p:oleObj name="" r:id="rId1" imgW="1549400" imgH="6858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CC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68975" y="187325"/>
                        <a:ext cx="2566988" cy="1162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3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8" y="1774825"/>
            <a:ext cx="6216650" cy="4249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4" name="Text Box 78"/>
          <p:cNvSpPr txBox="1"/>
          <p:nvPr/>
        </p:nvSpPr>
        <p:spPr>
          <a:xfrm>
            <a:off x="2636838" y="6108700"/>
            <a:ext cx="36639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4.2.3 |β(jω)|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波特图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5845" name="Object 79"/>
          <p:cNvGraphicFramePr>
            <a:graphicFrameLocks noChangeAspect="1"/>
          </p:cNvGraphicFramePr>
          <p:nvPr/>
        </p:nvGraphicFramePr>
        <p:xfrm>
          <a:off x="2447925" y="114300"/>
          <a:ext cx="2835275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4" imgW="1091565" imgH="635000" progId="Equation.3">
                  <p:embed/>
                </p:oleObj>
              </mc:Choice>
              <mc:Fallback>
                <p:oleObj name="" r:id="rId4" imgW="1091565" imgH="6350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7925" y="114300"/>
                        <a:ext cx="2835275" cy="1649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6866" name="Rectangle 2"/>
          <p:cNvSpPr/>
          <p:nvPr/>
        </p:nvSpPr>
        <p:spPr>
          <a:xfrm>
            <a:off x="706438" y="239713"/>
            <a:ext cx="2438400" cy="6477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特征频率</a:t>
            </a:r>
            <a:r>
              <a:rPr lang="en-US" altLang="zh-CN" b="1" i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b="1" dirty="0">
              <a:solidFill>
                <a:srgbClr val="CC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/>
        </p:nvGraphicFramePr>
        <p:xfrm>
          <a:off x="1687513" y="1893888"/>
          <a:ext cx="4630737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2095500" imgH="685800" progId="Equation.3">
                  <p:embed/>
                </p:oleObj>
              </mc:Choice>
              <mc:Fallback>
                <p:oleObj name="" r:id="rId1" imgW="2095500" imgH="6858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87513" y="1893888"/>
                        <a:ext cx="4630737" cy="1516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5"/>
          <p:cNvGraphicFramePr>
            <a:graphicFrameLocks noChangeAspect="1"/>
          </p:cNvGraphicFramePr>
          <p:nvPr/>
        </p:nvGraphicFramePr>
        <p:xfrm>
          <a:off x="839788" y="3597275"/>
          <a:ext cx="53657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" imgW="2781300" imgH="685800" progId="Equation.3">
                  <p:embed/>
                </p:oleObj>
              </mc:Choice>
              <mc:Fallback>
                <p:oleObj name="" r:id="rId3" imgW="2781300" imgH="6858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CC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9788" y="3597275"/>
                        <a:ext cx="5365750" cy="137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6"/>
          <p:cNvSpPr txBox="1"/>
          <p:nvPr/>
        </p:nvSpPr>
        <p:spPr>
          <a:xfrm>
            <a:off x="838200" y="1128713"/>
            <a:ext cx="6627813" cy="604837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定义：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el-GR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β</a:t>
            </a:r>
            <a:r>
              <a:rPr lang="en-US" altLang="zh-CN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(</a:t>
            </a:r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j</a:t>
            </a:r>
            <a:r>
              <a:rPr lang="el-GR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ω</a:t>
            </a:r>
            <a:r>
              <a:rPr lang="en-US" altLang="zh-CN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)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下降到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所对应的频率。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70" name="Rectangle 7"/>
          <p:cNvSpPr/>
          <p:nvPr/>
        </p:nvSpPr>
        <p:spPr>
          <a:xfrm>
            <a:off x="850900" y="3063875"/>
            <a:ext cx="2438400" cy="6477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因此：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71" name="Rectangle 9"/>
          <p:cNvSpPr/>
          <p:nvPr/>
        </p:nvSpPr>
        <p:spPr>
          <a:xfrm>
            <a:off x="0" y="3228975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768350" y="5011738"/>
          <a:ext cx="7450138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5" imgW="2895600" imgH="444500" progId="Equation.3">
                  <p:embed/>
                </p:oleObj>
              </mc:Choice>
              <mc:Fallback>
                <p:oleObj name="" r:id="rId5" imgW="2895600" imgH="4445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8350" y="5011738"/>
                        <a:ext cx="7450138" cy="1125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7890" name="Rectangle 2"/>
          <p:cNvSpPr/>
          <p:nvPr/>
        </p:nvSpPr>
        <p:spPr>
          <a:xfrm>
            <a:off x="685800" y="379413"/>
            <a:ext cx="5994400" cy="6477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共基短路电流放大系数</a:t>
            </a:r>
            <a:r>
              <a:rPr lang="en-US" altLang="zh-CN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α(jω)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及</a:t>
            </a:r>
            <a:r>
              <a:rPr lang="en-US" altLang="zh-CN" b="1" i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endParaRPr lang="en-US" altLang="zh-CN" b="1" dirty="0">
              <a:solidFill>
                <a:srgbClr val="CC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7891" name="Object 4"/>
          <p:cNvGraphicFramePr>
            <a:graphicFrameLocks noChangeAspect="1"/>
          </p:cNvGraphicFramePr>
          <p:nvPr/>
        </p:nvGraphicFramePr>
        <p:xfrm>
          <a:off x="1068388" y="1147763"/>
          <a:ext cx="5391150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1892300" imgH="622300" progId="Equation.3">
                  <p:embed/>
                </p:oleObj>
              </mc:Choice>
              <mc:Fallback>
                <p:oleObj name="" r:id="rId1" imgW="1892300" imgH="6223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8388" y="1147763"/>
                        <a:ext cx="5391150" cy="177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5"/>
          <p:cNvGraphicFramePr>
            <a:graphicFrameLocks noChangeAspect="1"/>
          </p:cNvGraphicFramePr>
          <p:nvPr/>
        </p:nvGraphicFramePr>
        <p:xfrm>
          <a:off x="1985963" y="2787650"/>
          <a:ext cx="545465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3" imgW="1866900" imgH="431800" progId="Equation.3">
                  <p:embed/>
                </p:oleObj>
              </mc:Choice>
              <mc:Fallback>
                <p:oleObj name="" r:id="rId3" imgW="1866900" imgH="4318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963" y="2787650"/>
                        <a:ext cx="5454650" cy="1262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6"/>
          <p:cNvGraphicFramePr>
            <a:graphicFrameLocks noChangeAspect="1"/>
          </p:cNvGraphicFramePr>
          <p:nvPr/>
        </p:nvGraphicFramePr>
        <p:xfrm>
          <a:off x="1625600" y="5421630"/>
          <a:ext cx="250983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5" imgW="1130300" imgH="368300" progId="Equation.3">
                  <p:embed/>
                </p:oleObj>
              </mc:Choice>
              <mc:Fallback>
                <p:oleObj name="" r:id="rId5" imgW="1130300" imgH="3683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CC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25600" y="5421630"/>
                        <a:ext cx="2509838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Rectangle 8"/>
          <p:cNvSpPr/>
          <p:nvPr/>
        </p:nvSpPr>
        <p:spPr>
          <a:xfrm>
            <a:off x="0" y="32242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1073150" y="4205605"/>
          <a:ext cx="6623050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7" imgW="2298700" imgH="431800" progId="Equation.3">
                  <p:embed/>
                </p:oleObj>
              </mc:Choice>
              <mc:Fallback>
                <p:oleObj name="" r:id="rId7" imgW="22987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3150" y="4205605"/>
                        <a:ext cx="6623050" cy="1236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9"/>
          <p:cNvSpPr/>
          <p:nvPr/>
        </p:nvSpPr>
        <p:spPr>
          <a:xfrm>
            <a:off x="949325" y="3023553"/>
            <a:ext cx="1036638" cy="604837"/>
          </a:xfrm>
          <a:prstGeom prst="rect">
            <a:avLst/>
          </a:prstGeom>
          <a:noFill/>
          <a:ln w="28575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9"/>
          <p:cNvSpPr/>
          <p:nvPr/>
        </p:nvSpPr>
        <p:spPr>
          <a:xfrm>
            <a:off x="685800" y="6153150"/>
            <a:ext cx="7774305" cy="6089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可以看出共基截止频率远高于共射截止频率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8914" name="Text Box 4"/>
          <p:cNvSpPr txBox="1"/>
          <p:nvPr/>
        </p:nvSpPr>
        <p:spPr>
          <a:xfrm>
            <a:off x="492125" y="536575"/>
            <a:ext cx="8107363" cy="214312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例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4.2.1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由手册查得某晶体管在工作点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CQ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=5mA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CEQ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=6V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时的参数为：</a:t>
            </a:r>
            <a:r>
              <a:rPr lang="zh-CN" altLang="en-US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=150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be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=1k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=250V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=350MHz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b’c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=4PF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，画出该晶体管的高频混合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型模型，并标出参数值。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44777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113" y="2797175"/>
            <a:ext cx="8134350" cy="332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9938" name="Rectangle 5"/>
          <p:cNvSpPr/>
          <p:nvPr/>
        </p:nvSpPr>
        <p:spPr>
          <a:xfrm>
            <a:off x="0" y="3705225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Object 4"/>
          <p:cNvGraphicFramePr>
            <a:graphicFrameLocks noChangeAspect="1"/>
          </p:cNvGraphicFramePr>
          <p:nvPr/>
        </p:nvGraphicFramePr>
        <p:xfrm>
          <a:off x="1000125" y="722313"/>
          <a:ext cx="43656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2019300" imgH="457200" progId="Equation.3">
                  <p:embed/>
                </p:oleObj>
              </mc:Choice>
              <mc:Fallback>
                <p:oleObj name="" r:id="rId1" imgW="2019300" imgH="4572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0125" y="722313"/>
                        <a:ext cx="4365625" cy="1000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7"/>
          <p:cNvSpPr/>
          <p:nvPr/>
        </p:nvSpPr>
        <p:spPr>
          <a:xfrm>
            <a:off x="0" y="3790950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41" name="Object 6"/>
          <p:cNvGraphicFramePr>
            <a:graphicFrameLocks noChangeAspect="1"/>
          </p:cNvGraphicFramePr>
          <p:nvPr/>
        </p:nvGraphicFramePr>
        <p:xfrm>
          <a:off x="1612900" y="1728788"/>
          <a:ext cx="49498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2197100" imgH="241300" progId="Equation.3">
                  <p:embed/>
                </p:oleObj>
              </mc:Choice>
              <mc:Fallback>
                <p:oleObj name="" r:id="rId3" imgW="2197100" imgH="2413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2900" y="1728788"/>
                        <a:ext cx="4949825" cy="544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Rectangle 9"/>
          <p:cNvSpPr/>
          <p:nvPr/>
        </p:nvSpPr>
        <p:spPr>
          <a:xfrm>
            <a:off x="0" y="3790950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3" name="Rectangle 11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4" name="Rectangle 13"/>
          <p:cNvSpPr/>
          <p:nvPr/>
        </p:nvSpPr>
        <p:spPr>
          <a:xfrm>
            <a:off x="0" y="3700463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5" name="Rectangle 15"/>
          <p:cNvSpPr/>
          <p:nvPr/>
        </p:nvSpPr>
        <p:spPr>
          <a:xfrm>
            <a:off x="0" y="3709988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6" name="Text Box 16"/>
          <p:cNvSpPr txBox="1"/>
          <p:nvPr/>
        </p:nvSpPr>
        <p:spPr>
          <a:xfrm>
            <a:off x="592138" y="1636713"/>
            <a:ext cx="1252537" cy="604837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所以：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7" name="Text Box 17"/>
          <p:cNvSpPr txBox="1"/>
          <p:nvPr/>
        </p:nvSpPr>
        <p:spPr>
          <a:xfrm>
            <a:off x="722313" y="3008313"/>
            <a:ext cx="1609725" cy="604837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又因为：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8" name="Text Box 18"/>
          <p:cNvSpPr txBox="1"/>
          <p:nvPr/>
        </p:nvSpPr>
        <p:spPr>
          <a:xfrm>
            <a:off x="301625" y="3694113"/>
            <a:ext cx="1252538" cy="604837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所以：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9" name="Text Box 19"/>
          <p:cNvSpPr txBox="1"/>
          <p:nvPr/>
        </p:nvSpPr>
        <p:spPr>
          <a:xfrm>
            <a:off x="357188" y="311150"/>
            <a:ext cx="895350" cy="604838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0" name="Rectangle 21"/>
          <p:cNvSpPr/>
          <p:nvPr/>
        </p:nvSpPr>
        <p:spPr>
          <a:xfrm>
            <a:off x="0" y="379095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51" name="Object 20"/>
          <p:cNvGraphicFramePr>
            <a:graphicFrameLocks noChangeAspect="1"/>
          </p:cNvGraphicFramePr>
          <p:nvPr/>
        </p:nvGraphicFramePr>
        <p:xfrm>
          <a:off x="2314575" y="3135313"/>
          <a:ext cx="27749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5" imgW="1168400" imgH="228600" progId="Equation.3">
                  <p:embed/>
                </p:oleObj>
              </mc:Choice>
              <mc:Fallback>
                <p:oleObj name="" r:id="rId5" imgW="1168400" imgH="2286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4575" y="3135313"/>
                        <a:ext cx="2774950" cy="547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2" name="Rectangle 23"/>
          <p:cNvSpPr/>
          <p:nvPr/>
        </p:nvSpPr>
        <p:spPr>
          <a:xfrm>
            <a:off x="0" y="3800475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53" name="Object 22"/>
          <p:cNvGraphicFramePr>
            <a:graphicFrameLocks noChangeAspect="1"/>
          </p:cNvGraphicFramePr>
          <p:nvPr/>
        </p:nvGraphicFramePr>
        <p:xfrm>
          <a:off x="1452563" y="3786188"/>
          <a:ext cx="66309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7" imgW="2641600" imgH="228600" progId="Equation.3">
                  <p:embed/>
                </p:oleObj>
              </mc:Choice>
              <mc:Fallback>
                <p:oleObj name="" r:id="rId7" imgW="2641600" imgH="2286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2563" y="3786188"/>
                        <a:ext cx="6630987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4" name="Rectangle 25"/>
          <p:cNvSpPr/>
          <p:nvPr/>
        </p:nvSpPr>
        <p:spPr>
          <a:xfrm>
            <a:off x="0" y="36718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55" name="Object 24"/>
          <p:cNvGraphicFramePr>
            <a:graphicFrameLocks noChangeAspect="1"/>
          </p:cNvGraphicFramePr>
          <p:nvPr/>
        </p:nvGraphicFramePr>
        <p:xfrm>
          <a:off x="769938" y="4630738"/>
          <a:ext cx="3586162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9" imgW="1511300" imgH="457200" progId="Equation.3">
                  <p:embed/>
                </p:oleObj>
              </mc:Choice>
              <mc:Fallback>
                <p:oleObj name="" r:id="rId9" imgW="1511300" imgH="4572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9938" y="4630738"/>
                        <a:ext cx="3586162" cy="108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6" name="Rectangle 27"/>
          <p:cNvSpPr/>
          <p:nvPr/>
        </p:nvSpPr>
        <p:spPr>
          <a:xfrm>
            <a:off x="0" y="3705225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57" name="Object 26"/>
          <p:cNvGraphicFramePr>
            <a:graphicFrameLocks noChangeAspect="1"/>
          </p:cNvGraphicFramePr>
          <p:nvPr/>
        </p:nvGraphicFramePr>
        <p:xfrm>
          <a:off x="739775" y="5753100"/>
          <a:ext cx="67246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1" imgW="2997200" imgH="431800" progId="Equation.3">
                  <p:embed/>
                </p:oleObj>
              </mc:Choice>
              <mc:Fallback>
                <p:oleObj name="" r:id="rId11" imgW="2997200" imgH="4318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9775" y="5753100"/>
                        <a:ext cx="6724650" cy="94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8" name="Object 28"/>
          <p:cNvGraphicFramePr>
            <a:graphicFrameLocks noChangeAspect="1"/>
          </p:cNvGraphicFramePr>
          <p:nvPr/>
        </p:nvGraphicFramePr>
        <p:xfrm>
          <a:off x="1598613" y="2205038"/>
          <a:ext cx="37941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3" imgW="1803400" imgH="444500" progId="Equation.3">
                  <p:embed/>
                </p:oleObj>
              </mc:Choice>
              <mc:Fallback>
                <p:oleObj name="" r:id="rId13" imgW="1803400" imgH="4445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98613" y="2205038"/>
                        <a:ext cx="3794125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0962" name="Rectangle 2"/>
          <p:cNvSpPr/>
          <p:nvPr/>
        </p:nvSpPr>
        <p:spPr>
          <a:xfrm>
            <a:off x="1749425" y="430213"/>
            <a:ext cx="5649913" cy="72548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4.3.1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共射放大器的频率响应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7299" name="Rectangle 3"/>
          <p:cNvSpPr/>
          <p:nvPr/>
        </p:nvSpPr>
        <p:spPr>
          <a:xfrm>
            <a:off x="711200" y="1131888"/>
            <a:ext cx="7340600" cy="72548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一、共射放大器的高频响应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1506538" y="1873250"/>
            <a:ext cx="5014912" cy="3868738"/>
            <a:chOff x="949" y="910"/>
            <a:chExt cx="3159" cy="2437"/>
          </a:xfrm>
        </p:grpSpPr>
        <p:sp>
          <p:nvSpPr>
            <p:cNvPr id="40965" name="Line 5"/>
            <p:cNvSpPr/>
            <p:nvPr/>
          </p:nvSpPr>
          <p:spPr>
            <a:xfrm>
              <a:off x="2207" y="1012"/>
              <a:ext cx="1438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6" name="Freeform 6"/>
            <p:cNvSpPr/>
            <p:nvPr/>
          </p:nvSpPr>
          <p:spPr>
            <a:xfrm>
              <a:off x="3645" y="987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26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26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67" name="Line 7"/>
            <p:cNvSpPr/>
            <p:nvPr/>
          </p:nvSpPr>
          <p:spPr>
            <a:xfrm>
              <a:off x="2652" y="3346"/>
              <a:ext cx="191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8" name="Line 8"/>
            <p:cNvSpPr/>
            <p:nvPr/>
          </p:nvSpPr>
          <p:spPr>
            <a:xfrm>
              <a:off x="1303" y="3237"/>
              <a:ext cx="2622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69" name="Rectangle 9"/>
            <p:cNvSpPr/>
            <p:nvPr/>
          </p:nvSpPr>
          <p:spPr>
            <a:xfrm>
              <a:off x="1075" y="2295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0" name="Rectangle 10"/>
            <p:cNvSpPr/>
            <p:nvPr/>
          </p:nvSpPr>
          <p:spPr>
            <a:xfrm>
              <a:off x="1179" y="2372"/>
              <a:ext cx="44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1" name="Line 11"/>
            <p:cNvSpPr/>
            <p:nvPr/>
          </p:nvSpPr>
          <p:spPr>
            <a:xfrm>
              <a:off x="1303" y="2042"/>
              <a:ext cx="1" cy="1195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2" name="Freeform 12"/>
            <p:cNvSpPr/>
            <p:nvPr/>
          </p:nvSpPr>
          <p:spPr>
            <a:xfrm>
              <a:off x="1150" y="2754"/>
              <a:ext cx="305" cy="305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25" y="76"/>
                </a:cxn>
                <a:cxn ang="0">
                  <a:pos x="76" y="25"/>
                </a:cxn>
                <a:cxn ang="0">
                  <a:pos x="153" y="0"/>
                </a:cxn>
                <a:cxn ang="0">
                  <a:pos x="229" y="25"/>
                </a:cxn>
                <a:cxn ang="0">
                  <a:pos x="280" y="76"/>
                </a:cxn>
                <a:cxn ang="0">
                  <a:pos x="305" y="152"/>
                </a:cxn>
                <a:cxn ang="0">
                  <a:pos x="280" y="228"/>
                </a:cxn>
                <a:cxn ang="0">
                  <a:pos x="229" y="279"/>
                </a:cxn>
                <a:cxn ang="0">
                  <a:pos x="153" y="305"/>
                </a:cxn>
                <a:cxn ang="0">
                  <a:pos x="76" y="279"/>
                </a:cxn>
                <a:cxn ang="0">
                  <a:pos x="25" y="228"/>
                </a:cxn>
                <a:cxn ang="0">
                  <a:pos x="0" y="152"/>
                </a:cxn>
              </a:cxnLst>
              <a:pathLst>
                <a:path w="305" h="305">
                  <a:moveTo>
                    <a:pt x="0" y="152"/>
                  </a:moveTo>
                  <a:lnTo>
                    <a:pt x="25" y="76"/>
                  </a:lnTo>
                  <a:lnTo>
                    <a:pt x="76" y="25"/>
                  </a:lnTo>
                  <a:lnTo>
                    <a:pt x="153" y="0"/>
                  </a:lnTo>
                  <a:lnTo>
                    <a:pt x="229" y="25"/>
                  </a:lnTo>
                  <a:lnTo>
                    <a:pt x="280" y="76"/>
                  </a:lnTo>
                  <a:lnTo>
                    <a:pt x="305" y="152"/>
                  </a:lnTo>
                  <a:lnTo>
                    <a:pt x="280" y="228"/>
                  </a:lnTo>
                  <a:lnTo>
                    <a:pt x="229" y="279"/>
                  </a:lnTo>
                  <a:lnTo>
                    <a:pt x="153" y="305"/>
                  </a:lnTo>
                  <a:lnTo>
                    <a:pt x="76" y="279"/>
                  </a:lnTo>
                  <a:lnTo>
                    <a:pt x="25" y="228"/>
                  </a:lnTo>
                  <a:lnTo>
                    <a:pt x="0" y="152"/>
                  </a:lnTo>
                </a:path>
              </a:pathLst>
            </a:custGeom>
            <a:noFill/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73" name="Line 13"/>
            <p:cNvSpPr/>
            <p:nvPr/>
          </p:nvSpPr>
          <p:spPr>
            <a:xfrm>
              <a:off x="1303" y="2270"/>
              <a:ext cx="1" cy="306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4" name="Rectangle 14"/>
            <p:cNvSpPr/>
            <p:nvPr/>
          </p:nvSpPr>
          <p:spPr>
            <a:xfrm>
              <a:off x="1239" y="2270"/>
              <a:ext cx="127" cy="306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5" name="Line 15"/>
            <p:cNvSpPr/>
            <p:nvPr/>
          </p:nvSpPr>
          <p:spPr>
            <a:xfrm>
              <a:off x="1303" y="2042"/>
              <a:ext cx="1209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76" name="Rectangle 16"/>
            <p:cNvSpPr/>
            <p:nvPr/>
          </p:nvSpPr>
          <p:spPr>
            <a:xfrm>
              <a:off x="1435" y="2601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7" name="Rectangle 17"/>
            <p:cNvSpPr/>
            <p:nvPr/>
          </p:nvSpPr>
          <p:spPr>
            <a:xfrm>
              <a:off x="1435" y="3020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8" name="Freeform 18"/>
            <p:cNvSpPr/>
            <p:nvPr/>
          </p:nvSpPr>
          <p:spPr>
            <a:xfrm>
              <a:off x="1570" y="2016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26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26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79" name="Freeform 19"/>
            <p:cNvSpPr/>
            <p:nvPr/>
          </p:nvSpPr>
          <p:spPr>
            <a:xfrm>
              <a:off x="1570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26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26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80" name="Line 20"/>
            <p:cNvSpPr/>
            <p:nvPr/>
          </p:nvSpPr>
          <p:spPr>
            <a:xfrm flipH="1">
              <a:off x="1850" y="2042"/>
              <a:ext cx="51" cy="1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1" name="Line 21"/>
            <p:cNvSpPr/>
            <p:nvPr/>
          </p:nvSpPr>
          <p:spPr>
            <a:xfrm>
              <a:off x="1901" y="1940"/>
              <a:ext cx="1" cy="19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2" name="Line 22"/>
            <p:cNvSpPr/>
            <p:nvPr/>
          </p:nvSpPr>
          <p:spPr>
            <a:xfrm>
              <a:off x="1850" y="1940"/>
              <a:ext cx="1" cy="19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3" name="Rectangle 23"/>
            <p:cNvSpPr/>
            <p:nvPr/>
          </p:nvSpPr>
          <p:spPr>
            <a:xfrm>
              <a:off x="1667" y="1749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4" name="Rectangle 24"/>
            <p:cNvSpPr/>
            <p:nvPr/>
          </p:nvSpPr>
          <p:spPr>
            <a:xfrm>
              <a:off x="1777" y="1838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5" name="Rectangle 25"/>
            <p:cNvSpPr/>
            <p:nvPr/>
          </p:nvSpPr>
          <p:spPr>
            <a:xfrm>
              <a:off x="1944" y="1812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86" name="Line 26"/>
            <p:cNvSpPr/>
            <p:nvPr/>
          </p:nvSpPr>
          <p:spPr>
            <a:xfrm>
              <a:off x="2207" y="1012"/>
              <a:ext cx="1" cy="2225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87" name="Freeform 27"/>
            <p:cNvSpPr/>
            <p:nvPr/>
          </p:nvSpPr>
          <p:spPr>
            <a:xfrm>
              <a:off x="2181" y="2016"/>
              <a:ext cx="51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38" y="0"/>
                </a:cxn>
                <a:cxn ang="0">
                  <a:pos x="51" y="26"/>
                </a:cxn>
                <a:cxn ang="0">
                  <a:pos x="38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51" h="51">
                  <a:moveTo>
                    <a:pt x="0" y="26"/>
                  </a:moveTo>
                  <a:lnTo>
                    <a:pt x="13" y="0"/>
                  </a:lnTo>
                  <a:lnTo>
                    <a:pt x="38" y="0"/>
                  </a:lnTo>
                  <a:lnTo>
                    <a:pt x="51" y="26"/>
                  </a:lnTo>
                  <a:lnTo>
                    <a:pt x="38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88" name="Freeform 28"/>
            <p:cNvSpPr/>
            <p:nvPr/>
          </p:nvSpPr>
          <p:spPr>
            <a:xfrm>
              <a:off x="2181" y="3211"/>
              <a:ext cx="51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38" y="0"/>
                </a:cxn>
                <a:cxn ang="0">
                  <a:pos x="51" y="26"/>
                </a:cxn>
                <a:cxn ang="0">
                  <a:pos x="38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51" h="51">
                  <a:moveTo>
                    <a:pt x="0" y="26"/>
                  </a:moveTo>
                  <a:lnTo>
                    <a:pt x="13" y="0"/>
                  </a:lnTo>
                  <a:lnTo>
                    <a:pt x="38" y="0"/>
                  </a:lnTo>
                  <a:lnTo>
                    <a:pt x="51" y="26"/>
                  </a:lnTo>
                  <a:lnTo>
                    <a:pt x="38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89" name="Line 29"/>
            <p:cNvSpPr/>
            <p:nvPr/>
          </p:nvSpPr>
          <p:spPr>
            <a:xfrm>
              <a:off x="2207" y="2461"/>
              <a:ext cx="1" cy="293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0" name="Rectangle 30"/>
            <p:cNvSpPr/>
            <p:nvPr/>
          </p:nvSpPr>
          <p:spPr>
            <a:xfrm>
              <a:off x="2143" y="2461"/>
              <a:ext cx="127" cy="293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1" name="Rectangle 31"/>
            <p:cNvSpPr/>
            <p:nvPr/>
          </p:nvSpPr>
          <p:spPr>
            <a:xfrm>
              <a:off x="1864" y="2499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2" name="Rectangle 32"/>
            <p:cNvSpPr/>
            <p:nvPr/>
          </p:nvSpPr>
          <p:spPr>
            <a:xfrm>
              <a:off x="1969" y="2588"/>
              <a:ext cx="13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3" name="Line 33"/>
            <p:cNvSpPr/>
            <p:nvPr/>
          </p:nvSpPr>
          <p:spPr>
            <a:xfrm>
              <a:off x="2207" y="1253"/>
              <a:ext cx="1" cy="306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4" name="Rectangle 34"/>
            <p:cNvSpPr/>
            <p:nvPr/>
          </p:nvSpPr>
          <p:spPr>
            <a:xfrm>
              <a:off x="2143" y="1253"/>
              <a:ext cx="127" cy="306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5" name="Rectangle 35"/>
            <p:cNvSpPr/>
            <p:nvPr/>
          </p:nvSpPr>
          <p:spPr>
            <a:xfrm>
              <a:off x="2348" y="1304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6" name="Rectangle 36"/>
            <p:cNvSpPr/>
            <p:nvPr/>
          </p:nvSpPr>
          <p:spPr>
            <a:xfrm>
              <a:off x="2453" y="1381"/>
              <a:ext cx="13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97" name="Line 37"/>
            <p:cNvSpPr/>
            <p:nvPr/>
          </p:nvSpPr>
          <p:spPr>
            <a:xfrm>
              <a:off x="2512" y="1889"/>
              <a:ext cx="1" cy="292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8" name="Line 38"/>
            <p:cNvSpPr/>
            <p:nvPr/>
          </p:nvSpPr>
          <p:spPr>
            <a:xfrm flipV="1">
              <a:off x="2512" y="1889"/>
              <a:ext cx="229" cy="89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99" name="Line 39"/>
            <p:cNvSpPr/>
            <p:nvPr/>
          </p:nvSpPr>
          <p:spPr>
            <a:xfrm>
              <a:off x="2512" y="2092"/>
              <a:ext cx="229" cy="89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0" name="Freeform 40"/>
            <p:cNvSpPr/>
            <p:nvPr/>
          </p:nvSpPr>
          <p:spPr>
            <a:xfrm>
              <a:off x="2627" y="2118"/>
              <a:ext cx="127" cy="63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25" y="38"/>
                </a:cxn>
                <a:cxn ang="0">
                  <a:pos x="12" y="0"/>
                </a:cxn>
                <a:cxn ang="0">
                  <a:pos x="127" y="63"/>
                </a:cxn>
                <a:cxn ang="0">
                  <a:pos x="0" y="51"/>
                </a:cxn>
              </a:cxnLst>
              <a:pathLst>
                <a:path w="127" h="63">
                  <a:moveTo>
                    <a:pt x="0" y="51"/>
                  </a:moveTo>
                  <a:lnTo>
                    <a:pt x="25" y="38"/>
                  </a:lnTo>
                  <a:lnTo>
                    <a:pt x="12" y="0"/>
                  </a:lnTo>
                  <a:lnTo>
                    <a:pt x="127" y="6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1" name="Line 41"/>
            <p:cNvSpPr/>
            <p:nvPr/>
          </p:nvSpPr>
          <p:spPr>
            <a:xfrm>
              <a:off x="2741" y="2181"/>
              <a:ext cx="1" cy="1165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2" name="Line 42"/>
            <p:cNvSpPr/>
            <p:nvPr/>
          </p:nvSpPr>
          <p:spPr>
            <a:xfrm>
              <a:off x="2741" y="2576"/>
              <a:ext cx="1" cy="305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3" name="Rectangle 43"/>
            <p:cNvSpPr/>
            <p:nvPr/>
          </p:nvSpPr>
          <p:spPr>
            <a:xfrm>
              <a:off x="2690" y="2576"/>
              <a:ext cx="115" cy="305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4" name="Line 44"/>
            <p:cNvSpPr/>
            <p:nvPr/>
          </p:nvSpPr>
          <p:spPr>
            <a:xfrm>
              <a:off x="2741" y="1012"/>
              <a:ext cx="1" cy="877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5" name="Line 45"/>
            <p:cNvSpPr/>
            <p:nvPr/>
          </p:nvSpPr>
          <p:spPr>
            <a:xfrm>
              <a:off x="2741" y="1253"/>
              <a:ext cx="1" cy="306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6" name="Rectangle 46"/>
            <p:cNvSpPr/>
            <p:nvPr/>
          </p:nvSpPr>
          <p:spPr>
            <a:xfrm>
              <a:off x="2690" y="1253"/>
              <a:ext cx="115" cy="306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07" name="Line 47"/>
            <p:cNvSpPr/>
            <p:nvPr/>
          </p:nvSpPr>
          <p:spPr>
            <a:xfrm>
              <a:off x="2741" y="1673"/>
              <a:ext cx="1146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08" name="Freeform 48"/>
            <p:cNvSpPr/>
            <p:nvPr/>
          </p:nvSpPr>
          <p:spPr>
            <a:xfrm>
              <a:off x="2716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09" name="Rectangle 49"/>
            <p:cNvSpPr/>
            <p:nvPr/>
          </p:nvSpPr>
          <p:spPr>
            <a:xfrm>
              <a:off x="2501" y="2626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0" name="Rectangle 50"/>
            <p:cNvSpPr/>
            <p:nvPr/>
          </p:nvSpPr>
          <p:spPr>
            <a:xfrm>
              <a:off x="2602" y="2703"/>
              <a:ext cx="75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1" name="Line 51"/>
            <p:cNvSpPr/>
            <p:nvPr/>
          </p:nvSpPr>
          <p:spPr>
            <a:xfrm>
              <a:off x="2741" y="2334"/>
              <a:ext cx="370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2" name="Line 52"/>
            <p:cNvSpPr/>
            <p:nvPr/>
          </p:nvSpPr>
          <p:spPr>
            <a:xfrm flipV="1">
              <a:off x="3111" y="2334"/>
              <a:ext cx="1" cy="903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3" name="Freeform 53"/>
            <p:cNvSpPr/>
            <p:nvPr/>
          </p:nvSpPr>
          <p:spPr>
            <a:xfrm>
              <a:off x="3072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6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26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26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26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4" name="Freeform 54"/>
            <p:cNvSpPr/>
            <p:nvPr/>
          </p:nvSpPr>
          <p:spPr>
            <a:xfrm>
              <a:off x="2716" y="2309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15" name="Line 55"/>
            <p:cNvSpPr/>
            <p:nvPr/>
          </p:nvSpPr>
          <p:spPr>
            <a:xfrm>
              <a:off x="3111" y="2703"/>
              <a:ext cx="1" cy="51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6" name="Line 56"/>
            <p:cNvSpPr/>
            <p:nvPr/>
          </p:nvSpPr>
          <p:spPr>
            <a:xfrm>
              <a:off x="3021" y="2703"/>
              <a:ext cx="179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7" name="Line 57"/>
            <p:cNvSpPr/>
            <p:nvPr/>
          </p:nvSpPr>
          <p:spPr>
            <a:xfrm>
              <a:off x="3021" y="2754"/>
              <a:ext cx="179" cy="1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18" name="Rectangle 58"/>
            <p:cNvSpPr/>
            <p:nvPr/>
          </p:nvSpPr>
          <p:spPr>
            <a:xfrm>
              <a:off x="3141" y="2473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19" name="Rectangle 59"/>
            <p:cNvSpPr/>
            <p:nvPr/>
          </p:nvSpPr>
          <p:spPr>
            <a:xfrm>
              <a:off x="3233" y="2778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0" name="Rectangle 60"/>
            <p:cNvSpPr/>
            <p:nvPr/>
          </p:nvSpPr>
          <p:spPr>
            <a:xfrm>
              <a:off x="3343" y="2855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1" name="Line 61"/>
            <p:cNvSpPr/>
            <p:nvPr/>
          </p:nvSpPr>
          <p:spPr>
            <a:xfrm>
              <a:off x="3174" y="1673"/>
              <a:ext cx="51" cy="1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2" name="Line 62"/>
            <p:cNvSpPr/>
            <p:nvPr/>
          </p:nvSpPr>
          <p:spPr>
            <a:xfrm flipV="1">
              <a:off x="3174" y="1584"/>
              <a:ext cx="1" cy="178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3" name="Line 63"/>
            <p:cNvSpPr/>
            <p:nvPr/>
          </p:nvSpPr>
          <p:spPr>
            <a:xfrm flipV="1">
              <a:off x="3225" y="1584"/>
              <a:ext cx="1" cy="178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24" name="Rectangle 64"/>
            <p:cNvSpPr/>
            <p:nvPr/>
          </p:nvSpPr>
          <p:spPr>
            <a:xfrm>
              <a:off x="2988" y="1456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5" name="Rectangle 65"/>
            <p:cNvSpPr/>
            <p:nvPr/>
          </p:nvSpPr>
          <p:spPr>
            <a:xfrm>
              <a:off x="3296" y="1418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6" name="Rectangle 66"/>
            <p:cNvSpPr/>
            <p:nvPr/>
          </p:nvSpPr>
          <p:spPr>
            <a:xfrm>
              <a:off x="3407" y="1508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7" name="Rectangle 67"/>
            <p:cNvSpPr/>
            <p:nvPr/>
          </p:nvSpPr>
          <p:spPr>
            <a:xfrm>
              <a:off x="2921" y="1240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8" name="Rectangle 68"/>
            <p:cNvSpPr/>
            <p:nvPr/>
          </p:nvSpPr>
          <p:spPr>
            <a:xfrm>
              <a:off x="3019" y="1330"/>
              <a:ext cx="8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29" name="Line 69"/>
            <p:cNvSpPr/>
            <p:nvPr/>
          </p:nvSpPr>
          <p:spPr>
            <a:xfrm flipV="1">
              <a:off x="3594" y="1673"/>
              <a:ext cx="1" cy="1564"/>
            </a:xfrm>
            <a:prstGeom prst="line">
              <a:avLst/>
            </a:prstGeom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30" name="Freeform 70"/>
            <p:cNvSpPr/>
            <p:nvPr/>
          </p:nvSpPr>
          <p:spPr>
            <a:xfrm>
              <a:off x="3556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1" name="Freeform 71"/>
            <p:cNvSpPr/>
            <p:nvPr/>
          </p:nvSpPr>
          <p:spPr>
            <a:xfrm>
              <a:off x="3556" y="1648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2" name="Line 72"/>
            <p:cNvSpPr/>
            <p:nvPr/>
          </p:nvSpPr>
          <p:spPr>
            <a:xfrm>
              <a:off x="3594" y="2156"/>
              <a:ext cx="1" cy="305"/>
            </a:xfrm>
            <a:prstGeom prst="line">
              <a:avLst/>
            </a:prstGeom>
            <a:ln w="20638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33" name="Rectangle 73"/>
            <p:cNvSpPr/>
            <p:nvPr/>
          </p:nvSpPr>
          <p:spPr>
            <a:xfrm>
              <a:off x="3531" y="2156"/>
              <a:ext cx="114" cy="305"/>
            </a:xfrm>
            <a:prstGeom prst="rect">
              <a:avLst/>
            </a:pr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4" name="Rectangle 74"/>
            <p:cNvSpPr/>
            <p:nvPr/>
          </p:nvSpPr>
          <p:spPr>
            <a:xfrm>
              <a:off x="3736" y="2206"/>
              <a:ext cx="11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5" name="Rectangle 75"/>
            <p:cNvSpPr/>
            <p:nvPr/>
          </p:nvSpPr>
          <p:spPr>
            <a:xfrm>
              <a:off x="3837" y="2283"/>
              <a:ext cx="75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6" name="Freeform 76"/>
            <p:cNvSpPr/>
            <p:nvPr/>
          </p:nvSpPr>
          <p:spPr>
            <a:xfrm>
              <a:off x="3887" y="1648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7" name="Freeform 77"/>
            <p:cNvSpPr/>
            <p:nvPr/>
          </p:nvSpPr>
          <p:spPr>
            <a:xfrm>
              <a:off x="3887" y="3211"/>
              <a:ext cx="64" cy="51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6"/>
                </a:cxn>
                <a:cxn ang="0">
                  <a:pos x="51" y="51"/>
                </a:cxn>
                <a:cxn ang="0">
                  <a:pos x="13" y="51"/>
                </a:cxn>
                <a:cxn ang="0">
                  <a:pos x="0" y="26"/>
                </a:cxn>
              </a:cxnLst>
              <a:pathLst>
                <a:path w="64" h="51">
                  <a:moveTo>
                    <a:pt x="0" y="26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6"/>
                  </a:lnTo>
                  <a:lnTo>
                    <a:pt x="51" y="51"/>
                  </a:lnTo>
                  <a:lnTo>
                    <a:pt x="13" y="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38" name="Rectangle 78"/>
            <p:cNvSpPr/>
            <p:nvPr/>
          </p:nvSpPr>
          <p:spPr>
            <a:xfrm>
              <a:off x="3841" y="1749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39" name="Rectangle 79"/>
            <p:cNvSpPr/>
            <p:nvPr/>
          </p:nvSpPr>
          <p:spPr>
            <a:xfrm>
              <a:off x="3841" y="3020"/>
              <a:ext cx="168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0" name="Rectangle 80"/>
            <p:cNvSpPr/>
            <p:nvPr/>
          </p:nvSpPr>
          <p:spPr>
            <a:xfrm>
              <a:off x="3890" y="2461"/>
              <a:ext cx="121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1" name="Rectangle 81"/>
            <p:cNvSpPr/>
            <p:nvPr/>
          </p:nvSpPr>
          <p:spPr>
            <a:xfrm>
              <a:off x="4005" y="2538"/>
              <a:ext cx="56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2" name="Rectangle 82"/>
            <p:cNvSpPr/>
            <p:nvPr/>
          </p:nvSpPr>
          <p:spPr>
            <a:xfrm>
              <a:off x="3955" y="2308"/>
              <a:ext cx="4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3" name="Rectangle 83"/>
            <p:cNvSpPr/>
            <p:nvPr/>
          </p:nvSpPr>
          <p:spPr>
            <a:xfrm>
              <a:off x="949" y="2829"/>
              <a:ext cx="121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4" name="Rectangle 84"/>
            <p:cNvSpPr/>
            <p:nvPr/>
          </p:nvSpPr>
          <p:spPr>
            <a:xfrm>
              <a:off x="1064" y="2919"/>
              <a:ext cx="44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5" name="Rectangle 85"/>
            <p:cNvSpPr/>
            <p:nvPr/>
          </p:nvSpPr>
          <p:spPr>
            <a:xfrm>
              <a:off x="1014" y="2689"/>
              <a:ext cx="42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6" name="Freeform 86"/>
            <p:cNvSpPr/>
            <p:nvPr/>
          </p:nvSpPr>
          <p:spPr>
            <a:xfrm>
              <a:off x="2716" y="987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47" name="Rectangle 87"/>
            <p:cNvSpPr/>
            <p:nvPr/>
          </p:nvSpPr>
          <p:spPr>
            <a:xfrm>
              <a:off x="3839" y="910"/>
              <a:ext cx="121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1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8" name="Rectangle 88"/>
            <p:cNvSpPr/>
            <p:nvPr/>
          </p:nvSpPr>
          <p:spPr>
            <a:xfrm>
              <a:off x="3946" y="999"/>
              <a:ext cx="16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049" name="Freeform 89"/>
            <p:cNvSpPr/>
            <p:nvPr/>
          </p:nvSpPr>
          <p:spPr>
            <a:xfrm>
              <a:off x="2716" y="1648"/>
              <a:ext cx="64" cy="50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3" y="0"/>
                </a:cxn>
                <a:cxn ang="0">
                  <a:pos x="51" y="0"/>
                </a:cxn>
                <a:cxn ang="0">
                  <a:pos x="64" y="25"/>
                </a:cxn>
                <a:cxn ang="0">
                  <a:pos x="51" y="50"/>
                </a:cxn>
                <a:cxn ang="0">
                  <a:pos x="13" y="50"/>
                </a:cxn>
                <a:cxn ang="0">
                  <a:pos x="0" y="25"/>
                </a:cxn>
              </a:cxnLst>
              <a:pathLst>
                <a:path w="64" h="50">
                  <a:moveTo>
                    <a:pt x="0" y="25"/>
                  </a:moveTo>
                  <a:lnTo>
                    <a:pt x="13" y="0"/>
                  </a:lnTo>
                  <a:lnTo>
                    <a:pt x="51" y="0"/>
                  </a:lnTo>
                  <a:lnTo>
                    <a:pt x="64" y="25"/>
                  </a:lnTo>
                  <a:lnTo>
                    <a:pt x="51" y="50"/>
                  </a:lnTo>
                  <a:lnTo>
                    <a:pt x="13" y="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20638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67386" name="Text Box 90"/>
          <p:cNvSpPr txBox="1"/>
          <p:nvPr/>
        </p:nvSpPr>
        <p:spPr>
          <a:xfrm>
            <a:off x="1544638" y="5921375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4.3.1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共射放大器及其高频小信号等效电路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7387" name="Rectangle 91"/>
          <p:cNvSpPr/>
          <p:nvPr/>
        </p:nvSpPr>
        <p:spPr>
          <a:xfrm>
            <a:off x="6577013" y="5387975"/>
            <a:ext cx="1628775" cy="4572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(a)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386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 build="p"/>
      <p:bldP spid="567386" grpId="0" build="p"/>
      <p:bldP spid="5673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1986" name="Rectangle 2"/>
          <p:cNvSpPr/>
          <p:nvPr/>
        </p:nvSpPr>
        <p:spPr>
          <a:xfrm>
            <a:off x="2525713" y="4724400"/>
            <a:ext cx="4138612" cy="457200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等效电路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‖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B2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&gt;&gt;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i="1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1987" name="Group 98"/>
          <p:cNvGrpSpPr/>
          <p:nvPr/>
        </p:nvGrpSpPr>
        <p:grpSpPr>
          <a:xfrm>
            <a:off x="903288" y="450850"/>
            <a:ext cx="7405687" cy="4195763"/>
            <a:chOff x="569" y="284"/>
            <a:chExt cx="4665" cy="2643"/>
          </a:xfrm>
        </p:grpSpPr>
        <p:sp>
          <p:nvSpPr>
            <p:cNvPr id="41988" name="Line 7"/>
            <p:cNvSpPr/>
            <p:nvPr/>
          </p:nvSpPr>
          <p:spPr>
            <a:xfrm>
              <a:off x="2675" y="2821"/>
              <a:ext cx="20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89" name="Line 8"/>
            <p:cNvSpPr/>
            <p:nvPr/>
          </p:nvSpPr>
          <p:spPr>
            <a:xfrm>
              <a:off x="741" y="2548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0" name="Line 9"/>
            <p:cNvSpPr/>
            <p:nvPr/>
          </p:nvSpPr>
          <p:spPr>
            <a:xfrm>
              <a:off x="2775" y="787"/>
              <a:ext cx="1" cy="203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1" name="Line 10"/>
            <p:cNvSpPr/>
            <p:nvPr/>
          </p:nvSpPr>
          <p:spPr>
            <a:xfrm>
              <a:off x="741" y="787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2" name="Freeform 11"/>
            <p:cNvSpPr/>
            <p:nvPr/>
          </p:nvSpPr>
          <p:spPr>
            <a:xfrm>
              <a:off x="2632" y="1460"/>
              <a:ext cx="272" cy="41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0" y="215"/>
                </a:cxn>
                <a:cxn ang="0">
                  <a:pos x="143" y="415"/>
                </a:cxn>
                <a:cxn ang="0">
                  <a:pos x="272" y="215"/>
                </a:cxn>
                <a:cxn ang="0">
                  <a:pos x="143" y="0"/>
                </a:cxn>
              </a:cxnLst>
              <a:pathLst>
                <a:path w="272" h="415">
                  <a:moveTo>
                    <a:pt x="143" y="0"/>
                  </a:moveTo>
                  <a:lnTo>
                    <a:pt x="0" y="215"/>
                  </a:lnTo>
                  <a:lnTo>
                    <a:pt x="143" y="415"/>
                  </a:lnTo>
                  <a:lnTo>
                    <a:pt x="272" y="2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993" name="Line 12"/>
            <p:cNvSpPr/>
            <p:nvPr/>
          </p:nvSpPr>
          <p:spPr>
            <a:xfrm>
              <a:off x="2632" y="1675"/>
              <a:ext cx="272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4" name="Line 13"/>
            <p:cNvSpPr/>
            <p:nvPr/>
          </p:nvSpPr>
          <p:spPr>
            <a:xfrm>
              <a:off x="2403" y="787"/>
              <a:ext cx="71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5" name="Line 14"/>
            <p:cNvSpPr/>
            <p:nvPr/>
          </p:nvSpPr>
          <p:spPr>
            <a:xfrm flipV="1">
              <a:off x="2403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6" name="Line 15"/>
            <p:cNvSpPr/>
            <p:nvPr/>
          </p:nvSpPr>
          <p:spPr>
            <a:xfrm flipV="1">
              <a:off x="2474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7" name="Freeform 16"/>
            <p:cNvSpPr/>
            <p:nvPr/>
          </p:nvSpPr>
          <p:spPr>
            <a:xfrm>
              <a:off x="2746" y="758"/>
              <a:ext cx="58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9"/>
                </a:cxn>
                <a:cxn ang="0">
                  <a:pos x="43" y="58"/>
                </a:cxn>
                <a:cxn ang="0">
                  <a:pos x="15" y="58"/>
                </a:cxn>
                <a:cxn ang="0">
                  <a:pos x="0" y="29"/>
                </a:cxn>
              </a:cxnLst>
              <a:pathLst>
                <a:path w="58" h="58">
                  <a:moveTo>
                    <a:pt x="0" y="29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9"/>
                  </a:lnTo>
                  <a:lnTo>
                    <a:pt x="43" y="58"/>
                  </a:lnTo>
                  <a:lnTo>
                    <a:pt x="15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998" name="Line 17"/>
            <p:cNvSpPr/>
            <p:nvPr/>
          </p:nvSpPr>
          <p:spPr>
            <a:xfrm>
              <a:off x="2575" y="1460"/>
              <a:ext cx="1" cy="415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9" name="Freeform 18"/>
            <p:cNvSpPr/>
            <p:nvPr/>
          </p:nvSpPr>
          <p:spPr>
            <a:xfrm>
              <a:off x="2532" y="1689"/>
              <a:ext cx="71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43"/>
                </a:cxn>
                <a:cxn ang="0">
                  <a:pos x="71" y="0"/>
                </a:cxn>
                <a:cxn ang="0">
                  <a:pos x="43" y="186"/>
                </a:cxn>
                <a:cxn ang="0">
                  <a:pos x="0" y="0"/>
                </a:cxn>
              </a:cxnLst>
              <a:pathLst>
                <a:path w="71" h="186">
                  <a:moveTo>
                    <a:pt x="0" y="0"/>
                  </a:moveTo>
                  <a:lnTo>
                    <a:pt x="43" y="43"/>
                  </a:lnTo>
                  <a:lnTo>
                    <a:pt x="71" y="0"/>
                  </a:lnTo>
                  <a:lnTo>
                    <a:pt x="43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00" name="Line 19"/>
            <p:cNvSpPr/>
            <p:nvPr/>
          </p:nvSpPr>
          <p:spPr>
            <a:xfrm>
              <a:off x="2102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1" name="Freeform 20"/>
            <p:cNvSpPr/>
            <p:nvPr/>
          </p:nvSpPr>
          <p:spPr>
            <a:xfrm>
              <a:off x="2059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29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29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02" name="Rectangle 21"/>
            <p:cNvSpPr/>
            <p:nvPr/>
          </p:nvSpPr>
          <p:spPr>
            <a:xfrm>
              <a:off x="2237" y="1546"/>
              <a:ext cx="7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3" name="Rectangle 22"/>
            <p:cNvSpPr/>
            <p:nvPr/>
          </p:nvSpPr>
          <p:spPr>
            <a:xfrm>
              <a:off x="2303" y="1646"/>
              <a:ext cx="128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4" name="Rectangle 23"/>
            <p:cNvSpPr/>
            <p:nvPr/>
          </p:nvSpPr>
          <p:spPr>
            <a:xfrm>
              <a:off x="2310" y="1632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5" name="Line 24"/>
            <p:cNvSpPr/>
            <p:nvPr/>
          </p:nvSpPr>
          <p:spPr>
            <a:xfrm>
              <a:off x="2102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6" name="Rectangle 25"/>
            <p:cNvSpPr/>
            <p:nvPr/>
          </p:nvSpPr>
          <p:spPr>
            <a:xfrm>
              <a:off x="2030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07" name="Freeform 26"/>
            <p:cNvSpPr/>
            <p:nvPr/>
          </p:nvSpPr>
          <p:spPr>
            <a:xfrm>
              <a:off x="2059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29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29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08" name="Line 27"/>
            <p:cNvSpPr/>
            <p:nvPr/>
          </p:nvSpPr>
          <p:spPr>
            <a:xfrm>
              <a:off x="168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09" name="Freeform 28"/>
            <p:cNvSpPr/>
            <p:nvPr/>
          </p:nvSpPr>
          <p:spPr>
            <a:xfrm>
              <a:off x="1658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10" name="Freeform 29"/>
            <p:cNvSpPr/>
            <p:nvPr/>
          </p:nvSpPr>
          <p:spPr>
            <a:xfrm>
              <a:off x="1658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11" name="Line 30"/>
            <p:cNvSpPr/>
            <p:nvPr/>
          </p:nvSpPr>
          <p:spPr>
            <a:xfrm>
              <a:off x="1687" y="1632"/>
              <a:ext cx="1" cy="7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12" name="Line 31"/>
            <p:cNvSpPr/>
            <p:nvPr/>
          </p:nvSpPr>
          <p:spPr>
            <a:xfrm>
              <a:off x="1586" y="1632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13" name="Line 32"/>
            <p:cNvSpPr/>
            <p:nvPr/>
          </p:nvSpPr>
          <p:spPr>
            <a:xfrm>
              <a:off x="1586" y="1703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14" name="Rectangle 33"/>
            <p:cNvSpPr/>
            <p:nvPr/>
          </p:nvSpPr>
          <p:spPr>
            <a:xfrm>
              <a:off x="1679" y="500"/>
              <a:ext cx="10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5" name="Rectangle 34"/>
            <p:cNvSpPr/>
            <p:nvPr/>
          </p:nvSpPr>
          <p:spPr>
            <a:xfrm>
              <a:off x="1738" y="457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6" name="Line 35"/>
            <p:cNvSpPr/>
            <p:nvPr/>
          </p:nvSpPr>
          <p:spPr>
            <a:xfrm flipH="1">
              <a:off x="1013" y="787"/>
              <a:ext cx="344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17" name="Rectangle 36"/>
            <p:cNvSpPr/>
            <p:nvPr/>
          </p:nvSpPr>
          <p:spPr>
            <a:xfrm>
              <a:off x="1013" y="715"/>
              <a:ext cx="344" cy="1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8" name="Rectangle 37"/>
            <p:cNvSpPr/>
            <p:nvPr/>
          </p:nvSpPr>
          <p:spPr>
            <a:xfrm>
              <a:off x="1063" y="400"/>
              <a:ext cx="7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19" name="Rectangle 38"/>
            <p:cNvSpPr/>
            <p:nvPr/>
          </p:nvSpPr>
          <p:spPr>
            <a:xfrm>
              <a:off x="1128" y="486"/>
              <a:ext cx="142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0" name="Rectangle 39"/>
            <p:cNvSpPr/>
            <p:nvPr/>
          </p:nvSpPr>
          <p:spPr>
            <a:xfrm>
              <a:off x="1208" y="486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1" name="Line 40"/>
            <p:cNvSpPr/>
            <p:nvPr/>
          </p:nvSpPr>
          <p:spPr>
            <a:xfrm>
              <a:off x="741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22" name="Line 41"/>
            <p:cNvSpPr/>
            <p:nvPr/>
          </p:nvSpPr>
          <p:spPr>
            <a:xfrm flipV="1">
              <a:off x="741" y="1059"/>
              <a:ext cx="1" cy="344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23" name="Rectangle 42"/>
            <p:cNvSpPr/>
            <p:nvPr/>
          </p:nvSpPr>
          <p:spPr>
            <a:xfrm>
              <a:off x="670" y="1059"/>
              <a:ext cx="143" cy="3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4" name="Freeform 43"/>
            <p:cNvSpPr/>
            <p:nvPr/>
          </p:nvSpPr>
          <p:spPr>
            <a:xfrm>
              <a:off x="569" y="1875"/>
              <a:ext cx="344" cy="330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86"/>
                </a:cxn>
                <a:cxn ang="0">
                  <a:pos x="86" y="15"/>
                </a:cxn>
                <a:cxn ang="0">
                  <a:pos x="172" y="0"/>
                </a:cxn>
                <a:cxn ang="0">
                  <a:pos x="258" y="15"/>
                </a:cxn>
                <a:cxn ang="0">
                  <a:pos x="316" y="86"/>
                </a:cxn>
                <a:cxn ang="0">
                  <a:pos x="344" y="172"/>
                </a:cxn>
                <a:cxn ang="0">
                  <a:pos x="316" y="244"/>
                </a:cxn>
                <a:cxn ang="0">
                  <a:pos x="258" y="315"/>
                </a:cxn>
                <a:cxn ang="0">
                  <a:pos x="172" y="330"/>
                </a:cxn>
                <a:cxn ang="0">
                  <a:pos x="86" y="315"/>
                </a:cxn>
                <a:cxn ang="0">
                  <a:pos x="29" y="244"/>
                </a:cxn>
                <a:cxn ang="0">
                  <a:pos x="0" y="172"/>
                </a:cxn>
              </a:cxnLst>
              <a:pathLst>
                <a:path w="344" h="330">
                  <a:moveTo>
                    <a:pt x="0" y="172"/>
                  </a:moveTo>
                  <a:lnTo>
                    <a:pt x="29" y="86"/>
                  </a:lnTo>
                  <a:lnTo>
                    <a:pt x="86" y="15"/>
                  </a:lnTo>
                  <a:lnTo>
                    <a:pt x="172" y="0"/>
                  </a:lnTo>
                  <a:lnTo>
                    <a:pt x="258" y="15"/>
                  </a:lnTo>
                  <a:lnTo>
                    <a:pt x="316" y="86"/>
                  </a:lnTo>
                  <a:lnTo>
                    <a:pt x="344" y="172"/>
                  </a:lnTo>
                  <a:lnTo>
                    <a:pt x="316" y="244"/>
                  </a:lnTo>
                  <a:lnTo>
                    <a:pt x="258" y="315"/>
                  </a:lnTo>
                  <a:lnTo>
                    <a:pt x="172" y="330"/>
                  </a:lnTo>
                  <a:lnTo>
                    <a:pt x="86" y="315"/>
                  </a:lnTo>
                  <a:lnTo>
                    <a:pt x="29" y="244"/>
                  </a:lnTo>
                  <a:lnTo>
                    <a:pt x="0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25" name="Rectangle 44"/>
            <p:cNvSpPr/>
            <p:nvPr/>
          </p:nvSpPr>
          <p:spPr>
            <a:xfrm>
              <a:off x="888" y="1073"/>
              <a:ext cx="12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6" name="Rectangle 45"/>
            <p:cNvSpPr/>
            <p:nvPr/>
          </p:nvSpPr>
          <p:spPr>
            <a:xfrm>
              <a:off x="1002" y="1174"/>
              <a:ext cx="50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7" name="Rectangle 46"/>
            <p:cNvSpPr/>
            <p:nvPr/>
          </p:nvSpPr>
          <p:spPr>
            <a:xfrm>
              <a:off x="1019" y="1961"/>
              <a:ext cx="13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8" name="Rectangle 47"/>
            <p:cNvSpPr/>
            <p:nvPr/>
          </p:nvSpPr>
          <p:spPr>
            <a:xfrm>
              <a:off x="1146" y="2047"/>
              <a:ext cx="50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29" name="Line 48"/>
            <p:cNvSpPr/>
            <p:nvPr/>
          </p:nvSpPr>
          <p:spPr>
            <a:xfrm>
              <a:off x="3448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30" name="Line 49"/>
            <p:cNvSpPr/>
            <p:nvPr/>
          </p:nvSpPr>
          <p:spPr>
            <a:xfrm>
              <a:off x="3448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31" name="Rectangle 50"/>
            <p:cNvSpPr/>
            <p:nvPr/>
          </p:nvSpPr>
          <p:spPr>
            <a:xfrm>
              <a:off x="3377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32" name="Freeform 51"/>
            <p:cNvSpPr/>
            <p:nvPr/>
          </p:nvSpPr>
          <p:spPr>
            <a:xfrm>
              <a:off x="3420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33" name="Freeform 52"/>
            <p:cNvSpPr/>
            <p:nvPr/>
          </p:nvSpPr>
          <p:spPr>
            <a:xfrm>
              <a:off x="3420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34" name="Rectangle 53"/>
            <p:cNvSpPr/>
            <p:nvPr/>
          </p:nvSpPr>
          <p:spPr>
            <a:xfrm>
              <a:off x="3598" y="1546"/>
              <a:ext cx="7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35" name="Rectangle 54"/>
            <p:cNvSpPr/>
            <p:nvPr/>
          </p:nvSpPr>
          <p:spPr>
            <a:xfrm>
              <a:off x="3663" y="1646"/>
              <a:ext cx="114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36" name="Line 55"/>
            <p:cNvSpPr/>
            <p:nvPr/>
          </p:nvSpPr>
          <p:spPr>
            <a:xfrm>
              <a:off x="3993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37" name="Line 56"/>
            <p:cNvSpPr/>
            <p:nvPr/>
          </p:nvSpPr>
          <p:spPr>
            <a:xfrm>
              <a:off x="3993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38" name="Rectangle 57"/>
            <p:cNvSpPr/>
            <p:nvPr/>
          </p:nvSpPr>
          <p:spPr>
            <a:xfrm>
              <a:off x="3921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39" name="Freeform 58"/>
            <p:cNvSpPr/>
            <p:nvPr/>
          </p:nvSpPr>
          <p:spPr>
            <a:xfrm>
              <a:off x="3964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40" name="Freeform 59"/>
            <p:cNvSpPr/>
            <p:nvPr/>
          </p:nvSpPr>
          <p:spPr>
            <a:xfrm>
              <a:off x="3964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41" name="Rectangle 60"/>
            <p:cNvSpPr/>
            <p:nvPr/>
          </p:nvSpPr>
          <p:spPr>
            <a:xfrm>
              <a:off x="4196" y="1589"/>
              <a:ext cx="12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42" name="Rectangle 61"/>
            <p:cNvSpPr/>
            <p:nvPr/>
          </p:nvSpPr>
          <p:spPr>
            <a:xfrm>
              <a:off x="4305" y="1675"/>
              <a:ext cx="92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43" name="Line 62"/>
            <p:cNvSpPr/>
            <p:nvPr/>
          </p:nvSpPr>
          <p:spPr>
            <a:xfrm>
              <a:off x="453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44" name="Line 63"/>
            <p:cNvSpPr/>
            <p:nvPr/>
          </p:nvSpPr>
          <p:spPr>
            <a:xfrm>
              <a:off x="4537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045" name="Rectangle 64"/>
            <p:cNvSpPr/>
            <p:nvPr/>
          </p:nvSpPr>
          <p:spPr>
            <a:xfrm>
              <a:off x="4465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46" name="Freeform 65"/>
            <p:cNvSpPr/>
            <p:nvPr/>
          </p:nvSpPr>
          <p:spPr>
            <a:xfrm>
              <a:off x="4494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9"/>
                </a:cxn>
                <a:cxn ang="0">
                  <a:pos x="57" y="58"/>
                </a:cxn>
                <a:cxn ang="0">
                  <a:pos x="28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9"/>
                  </a:lnTo>
                  <a:lnTo>
                    <a:pt x="57" y="58"/>
                  </a:lnTo>
                  <a:lnTo>
                    <a:pt x="28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47" name="Freeform 66"/>
            <p:cNvSpPr/>
            <p:nvPr/>
          </p:nvSpPr>
          <p:spPr>
            <a:xfrm>
              <a:off x="4494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8"/>
                </a:cxn>
                <a:cxn ang="0">
                  <a:pos x="57" y="57"/>
                </a:cxn>
                <a:cxn ang="0">
                  <a:pos x="28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8"/>
                  </a:lnTo>
                  <a:lnTo>
                    <a:pt x="57" y="57"/>
                  </a:lnTo>
                  <a:lnTo>
                    <a:pt x="28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48" name="Rectangle 67"/>
            <p:cNvSpPr/>
            <p:nvPr/>
          </p:nvSpPr>
          <p:spPr>
            <a:xfrm>
              <a:off x="4741" y="1589"/>
              <a:ext cx="12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49" name="Rectangle 68"/>
            <p:cNvSpPr/>
            <p:nvPr/>
          </p:nvSpPr>
          <p:spPr>
            <a:xfrm>
              <a:off x="4852" y="1675"/>
              <a:ext cx="85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0" name="Freeform 69"/>
            <p:cNvSpPr/>
            <p:nvPr/>
          </p:nvSpPr>
          <p:spPr>
            <a:xfrm>
              <a:off x="5081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51" name="Freeform 70"/>
            <p:cNvSpPr/>
            <p:nvPr/>
          </p:nvSpPr>
          <p:spPr>
            <a:xfrm>
              <a:off x="5081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52" name="Rectangle 71"/>
            <p:cNvSpPr/>
            <p:nvPr/>
          </p:nvSpPr>
          <p:spPr>
            <a:xfrm>
              <a:off x="5046" y="873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3" name="Rectangle 72"/>
            <p:cNvSpPr/>
            <p:nvPr/>
          </p:nvSpPr>
          <p:spPr>
            <a:xfrm>
              <a:off x="5046" y="2305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4" name="Rectangle 73"/>
            <p:cNvSpPr/>
            <p:nvPr/>
          </p:nvSpPr>
          <p:spPr>
            <a:xfrm>
              <a:off x="5043" y="1675"/>
              <a:ext cx="13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5" name="Rectangle 74"/>
            <p:cNvSpPr/>
            <p:nvPr/>
          </p:nvSpPr>
          <p:spPr>
            <a:xfrm>
              <a:off x="5170" y="1761"/>
              <a:ext cx="64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6" name="Rectangle 75"/>
            <p:cNvSpPr/>
            <p:nvPr/>
          </p:nvSpPr>
          <p:spPr>
            <a:xfrm>
              <a:off x="5115" y="1503"/>
              <a:ext cx="46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7" name="Rectangle 76"/>
            <p:cNvSpPr/>
            <p:nvPr/>
          </p:nvSpPr>
          <p:spPr>
            <a:xfrm>
              <a:off x="662" y="500"/>
              <a:ext cx="10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8" name="Rectangle 77"/>
            <p:cNvSpPr/>
            <p:nvPr/>
          </p:nvSpPr>
          <p:spPr>
            <a:xfrm>
              <a:off x="3042" y="2706"/>
              <a:ext cx="8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59" name="Freeform 78"/>
            <p:cNvSpPr/>
            <p:nvPr/>
          </p:nvSpPr>
          <p:spPr>
            <a:xfrm>
              <a:off x="3448" y="572"/>
              <a:ext cx="1089" cy="172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100"/>
                </a:cxn>
                <a:cxn ang="0">
                  <a:pos x="86" y="86"/>
                </a:cxn>
                <a:cxn ang="0">
                  <a:pos x="459" y="86"/>
                </a:cxn>
                <a:cxn ang="0">
                  <a:pos x="516" y="57"/>
                </a:cxn>
                <a:cxn ang="0">
                  <a:pos x="545" y="0"/>
                </a:cxn>
                <a:cxn ang="0">
                  <a:pos x="573" y="57"/>
                </a:cxn>
                <a:cxn ang="0">
                  <a:pos x="630" y="86"/>
                </a:cxn>
                <a:cxn ang="0">
                  <a:pos x="1003" y="86"/>
                </a:cxn>
                <a:cxn ang="0">
                  <a:pos x="1060" y="100"/>
                </a:cxn>
                <a:cxn ang="0">
                  <a:pos x="1089" y="172"/>
                </a:cxn>
              </a:cxnLst>
              <a:pathLst>
                <a:path w="1089" h="172">
                  <a:moveTo>
                    <a:pt x="0" y="172"/>
                  </a:moveTo>
                  <a:lnTo>
                    <a:pt x="29" y="100"/>
                  </a:lnTo>
                  <a:lnTo>
                    <a:pt x="86" y="86"/>
                  </a:lnTo>
                  <a:lnTo>
                    <a:pt x="459" y="86"/>
                  </a:lnTo>
                  <a:lnTo>
                    <a:pt x="516" y="57"/>
                  </a:lnTo>
                  <a:lnTo>
                    <a:pt x="545" y="0"/>
                  </a:lnTo>
                  <a:lnTo>
                    <a:pt x="573" y="57"/>
                  </a:lnTo>
                  <a:lnTo>
                    <a:pt x="630" y="86"/>
                  </a:lnTo>
                  <a:lnTo>
                    <a:pt x="1003" y="86"/>
                  </a:lnTo>
                  <a:lnTo>
                    <a:pt x="1060" y="100"/>
                  </a:lnTo>
                  <a:lnTo>
                    <a:pt x="1089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60" name="Rectangle 79"/>
            <p:cNvSpPr/>
            <p:nvPr/>
          </p:nvSpPr>
          <p:spPr>
            <a:xfrm>
              <a:off x="3924" y="327"/>
              <a:ext cx="12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1" name="Rectangle 80"/>
            <p:cNvSpPr/>
            <p:nvPr/>
          </p:nvSpPr>
          <p:spPr>
            <a:xfrm>
              <a:off x="4060" y="449"/>
              <a:ext cx="85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2" name="Rectangle 81"/>
            <p:cNvSpPr/>
            <p:nvPr/>
          </p:nvSpPr>
          <p:spPr>
            <a:xfrm>
              <a:off x="4037" y="284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3" name="Rectangle 82"/>
            <p:cNvSpPr/>
            <p:nvPr/>
          </p:nvSpPr>
          <p:spPr>
            <a:xfrm>
              <a:off x="2341" y="400"/>
              <a:ext cx="12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4" name="Rectangle 83"/>
            <p:cNvSpPr/>
            <p:nvPr/>
          </p:nvSpPr>
          <p:spPr>
            <a:xfrm>
              <a:off x="2460" y="501"/>
              <a:ext cx="128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5" name="Rectangle 84"/>
            <p:cNvSpPr/>
            <p:nvPr/>
          </p:nvSpPr>
          <p:spPr>
            <a:xfrm>
              <a:off x="2465" y="449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6" name="Freeform 85"/>
            <p:cNvSpPr/>
            <p:nvPr/>
          </p:nvSpPr>
          <p:spPr>
            <a:xfrm>
              <a:off x="2746" y="2520"/>
              <a:ext cx="58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8"/>
                </a:cxn>
                <a:cxn ang="0">
                  <a:pos x="43" y="57"/>
                </a:cxn>
                <a:cxn ang="0">
                  <a:pos x="15" y="57"/>
                </a:cxn>
                <a:cxn ang="0">
                  <a:pos x="0" y="28"/>
                </a:cxn>
              </a:cxnLst>
              <a:pathLst>
                <a:path w="58" h="57">
                  <a:moveTo>
                    <a:pt x="0" y="28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8"/>
                  </a:lnTo>
                  <a:lnTo>
                    <a:pt x="43" y="57"/>
                  </a:lnTo>
                  <a:lnTo>
                    <a:pt x="15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067" name="Rectangle 86"/>
            <p:cNvSpPr/>
            <p:nvPr/>
          </p:nvSpPr>
          <p:spPr>
            <a:xfrm>
              <a:off x="1325" y="1517"/>
              <a:ext cx="12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8" name="Rectangle 87"/>
            <p:cNvSpPr/>
            <p:nvPr/>
          </p:nvSpPr>
          <p:spPr>
            <a:xfrm>
              <a:off x="1443" y="1618"/>
              <a:ext cx="128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69" name="Rectangle 88"/>
            <p:cNvSpPr/>
            <p:nvPr/>
          </p:nvSpPr>
          <p:spPr>
            <a:xfrm>
              <a:off x="1465" y="1603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0" name="Rectangle 89"/>
            <p:cNvSpPr/>
            <p:nvPr/>
          </p:nvSpPr>
          <p:spPr>
            <a:xfrm>
              <a:off x="5133" y="543"/>
              <a:ext cx="8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1" name="Rectangle 90"/>
            <p:cNvSpPr/>
            <p:nvPr/>
          </p:nvSpPr>
          <p:spPr>
            <a:xfrm rot="-5400000">
              <a:off x="2959" y="1173"/>
              <a:ext cx="133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2" name="Rectangle 91"/>
            <p:cNvSpPr/>
            <p:nvPr/>
          </p:nvSpPr>
          <p:spPr>
            <a:xfrm rot="-5400000">
              <a:off x="3043" y="1087"/>
              <a:ext cx="128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3" name="Rectangle 92"/>
            <p:cNvSpPr/>
            <p:nvPr/>
          </p:nvSpPr>
          <p:spPr>
            <a:xfrm rot="-5400000">
              <a:off x="3019" y="1016"/>
              <a:ext cx="184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4" name="Rectangle 93"/>
            <p:cNvSpPr/>
            <p:nvPr/>
          </p:nvSpPr>
          <p:spPr>
            <a:xfrm rot="-5400000">
              <a:off x="2965" y="1389"/>
              <a:ext cx="92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5" name="Rectangle 94"/>
            <p:cNvSpPr/>
            <p:nvPr/>
          </p:nvSpPr>
          <p:spPr>
            <a:xfrm rot="-5400000">
              <a:off x="3038" y="1335"/>
              <a:ext cx="107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6" name="Rectangle 95"/>
            <p:cNvSpPr/>
            <p:nvPr/>
          </p:nvSpPr>
          <p:spPr>
            <a:xfrm rot="-5400000">
              <a:off x="2845" y="1131"/>
              <a:ext cx="46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077" name="Rectangle 96"/>
            <p:cNvSpPr/>
            <p:nvPr/>
          </p:nvSpPr>
          <p:spPr>
            <a:xfrm>
              <a:off x="1090" y="1804"/>
              <a:ext cx="46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2078" name="Text Box 97"/>
          <p:cNvSpPr txBox="1"/>
          <p:nvPr/>
        </p:nvSpPr>
        <p:spPr>
          <a:xfrm>
            <a:off x="1524000" y="5384800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4.3.1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共射放大器及其高频小信号等效电路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4034" name="Rectangle 2"/>
          <p:cNvSpPr/>
          <p:nvPr/>
        </p:nvSpPr>
        <p:spPr>
          <a:xfrm>
            <a:off x="0" y="212725"/>
            <a:ext cx="8650288" cy="549275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密勒定理以及高频等效电路的单向化模型</a:t>
            </a:r>
            <a:endParaRPr lang="zh-CN" altLang="en-US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4035" name="Group 81"/>
          <p:cNvGrpSpPr/>
          <p:nvPr/>
        </p:nvGrpSpPr>
        <p:grpSpPr>
          <a:xfrm>
            <a:off x="1092200" y="674688"/>
            <a:ext cx="6424613" cy="3125787"/>
            <a:chOff x="569" y="284"/>
            <a:chExt cx="4676" cy="2728"/>
          </a:xfrm>
        </p:grpSpPr>
        <p:sp>
          <p:nvSpPr>
            <p:cNvPr id="44036" name="Line 82"/>
            <p:cNvSpPr/>
            <p:nvPr/>
          </p:nvSpPr>
          <p:spPr>
            <a:xfrm>
              <a:off x="2675" y="2821"/>
              <a:ext cx="20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7" name="Line 83"/>
            <p:cNvSpPr/>
            <p:nvPr/>
          </p:nvSpPr>
          <p:spPr>
            <a:xfrm>
              <a:off x="741" y="2548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8" name="Line 84"/>
            <p:cNvSpPr/>
            <p:nvPr/>
          </p:nvSpPr>
          <p:spPr>
            <a:xfrm>
              <a:off x="2775" y="787"/>
              <a:ext cx="1" cy="203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39" name="Line 85"/>
            <p:cNvSpPr/>
            <p:nvPr/>
          </p:nvSpPr>
          <p:spPr>
            <a:xfrm>
              <a:off x="741" y="787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0" name="Freeform 86"/>
            <p:cNvSpPr/>
            <p:nvPr/>
          </p:nvSpPr>
          <p:spPr>
            <a:xfrm>
              <a:off x="2632" y="1460"/>
              <a:ext cx="272" cy="41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0" y="215"/>
                </a:cxn>
                <a:cxn ang="0">
                  <a:pos x="143" y="415"/>
                </a:cxn>
                <a:cxn ang="0">
                  <a:pos x="272" y="215"/>
                </a:cxn>
                <a:cxn ang="0">
                  <a:pos x="143" y="0"/>
                </a:cxn>
              </a:cxnLst>
              <a:pathLst>
                <a:path w="272" h="415">
                  <a:moveTo>
                    <a:pt x="143" y="0"/>
                  </a:moveTo>
                  <a:lnTo>
                    <a:pt x="0" y="215"/>
                  </a:lnTo>
                  <a:lnTo>
                    <a:pt x="143" y="415"/>
                  </a:lnTo>
                  <a:lnTo>
                    <a:pt x="272" y="2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1" name="Line 87"/>
            <p:cNvSpPr/>
            <p:nvPr/>
          </p:nvSpPr>
          <p:spPr>
            <a:xfrm>
              <a:off x="2632" y="1675"/>
              <a:ext cx="272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2" name="Line 88"/>
            <p:cNvSpPr/>
            <p:nvPr/>
          </p:nvSpPr>
          <p:spPr>
            <a:xfrm>
              <a:off x="2403" y="787"/>
              <a:ext cx="71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3" name="Line 89"/>
            <p:cNvSpPr/>
            <p:nvPr/>
          </p:nvSpPr>
          <p:spPr>
            <a:xfrm flipV="1">
              <a:off x="2403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4" name="Line 90"/>
            <p:cNvSpPr/>
            <p:nvPr/>
          </p:nvSpPr>
          <p:spPr>
            <a:xfrm flipV="1">
              <a:off x="2474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5" name="Freeform 91"/>
            <p:cNvSpPr/>
            <p:nvPr/>
          </p:nvSpPr>
          <p:spPr>
            <a:xfrm>
              <a:off x="2746" y="758"/>
              <a:ext cx="58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9"/>
                </a:cxn>
                <a:cxn ang="0">
                  <a:pos x="43" y="58"/>
                </a:cxn>
                <a:cxn ang="0">
                  <a:pos x="15" y="58"/>
                </a:cxn>
                <a:cxn ang="0">
                  <a:pos x="0" y="29"/>
                </a:cxn>
              </a:cxnLst>
              <a:pathLst>
                <a:path w="58" h="58">
                  <a:moveTo>
                    <a:pt x="0" y="29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9"/>
                  </a:lnTo>
                  <a:lnTo>
                    <a:pt x="43" y="58"/>
                  </a:lnTo>
                  <a:lnTo>
                    <a:pt x="15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6" name="Line 92"/>
            <p:cNvSpPr/>
            <p:nvPr/>
          </p:nvSpPr>
          <p:spPr>
            <a:xfrm>
              <a:off x="2575" y="1460"/>
              <a:ext cx="1" cy="415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7" name="Freeform 93"/>
            <p:cNvSpPr/>
            <p:nvPr/>
          </p:nvSpPr>
          <p:spPr>
            <a:xfrm>
              <a:off x="2532" y="1689"/>
              <a:ext cx="71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43"/>
                </a:cxn>
                <a:cxn ang="0">
                  <a:pos x="71" y="0"/>
                </a:cxn>
                <a:cxn ang="0">
                  <a:pos x="43" y="186"/>
                </a:cxn>
                <a:cxn ang="0">
                  <a:pos x="0" y="0"/>
                </a:cxn>
              </a:cxnLst>
              <a:pathLst>
                <a:path w="71" h="186">
                  <a:moveTo>
                    <a:pt x="0" y="0"/>
                  </a:moveTo>
                  <a:lnTo>
                    <a:pt x="43" y="43"/>
                  </a:lnTo>
                  <a:lnTo>
                    <a:pt x="71" y="0"/>
                  </a:lnTo>
                  <a:lnTo>
                    <a:pt x="43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48" name="Line 94"/>
            <p:cNvSpPr/>
            <p:nvPr/>
          </p:nvSpPr>
          <p:spPr>
            <a:xfrm>
              <a:off x="2102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49" name="Freeform 95"/>
            <p:cNvSpPr/>
            <p:nvPr/>
          </p:nvSpPr>
          <p:spPr>
            <a:xfrm>
              <a:off x="2059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29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29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50" name="Rectangle 96"/>
            <p:cNvSpPr/>
            <p:nvPr/>
          </p:nvSpPr>
          <p:spPr>
            <a:xfrm>
              <a:off x="2232" y="1546"/>
              <a:ext cx="8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1" name="Rectangle 97"/>
            <p:cNvSpPr/>
            <p:nvPr/>
          </p:nvSpPr>
          <p:spPr>
            <a:xfrm>
              <a:off x="2293" y="1646"/>
              <a:ext cx="148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2" name="Rectangle 98"/>
            <p:cNvSpPr/>
            <p:nvPr/>
          </p:nvSpPr>
          <p:spPr>
            <a:xfrm>
              <a:off x="2295" y="1633"/>
              <a:ext cx="214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3" name="Line 99"/>
            <p:cNvSpPr/>
            <p:nvPr/>
          </p:nvSpPr>
          <p:spPr>
            <a:xfrm>
              <a:off x="2102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4" name="Rectangle 100"/>
            <p:cNvSpPr/>
            <p:nvPr/>
          </p:nvSpPr>
          <p:spPr>
            <a:xfrm>
              <a:off x="2030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55" name="Freeform 101"/>
            <p:cNvSpPr/>
            <p:nvPr/>
          </p:nvSpPr>
          <p:spPr>
            <a:xfrm>
              <a:off x="2059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29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29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56" name="Line 102"/>
            <p:cNvSpPr/>
            <p:nvPr/>
          </p:nvSpPr>
          <p:spPr>
            <a:xfrm>
              <a:off x="168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57" name="Freeform 103"/>
            <p:cNvSpPr/>
            <p:nvPr/>
          </p:nvSpPr>
          <p:spPr>
            <a:xfrm>
              <a:off x="1658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58" name="Freeform 104"/>
            <p:cNvSpPr/>
            <p:nvPr/>
          </p:nvSpPr>
          <p:spPr>
            <a:xfrm>
              <a:off x="1658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59" name="Line 105"/>
            <p:cNvSpPr/>
            <p:nvPr/>
          </p:nvSpPr>
          <p:spPr>
            <a:xfrm>
              <a:off x="1687" y="1632"/>
              <a:ext cx="1" cy="7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0" name="Line 106"/>
            <p:cNvSpPr/>
            <p:nvPr/>
          </p:nvSpPr>
          <p:spPr>
            <a:xfrm>
              <a:off x="1586" y="1632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1" name="Line 107"/>
            <p:cNvSpPr/>
            <p:nvPr/>
          </p:nvSpPr>
          <p:spPr>
            <a:xfrm>
              <a:off x="1586" y="1703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2" name="Rectangle 108"/>
            <p:cNvSpPr/>
            <p:nvPr/>
          </p:nvSpPr>
          <p:spPr>
            <a:xfrm>
              <a:off x="1671" y="500"/>
              <a:ext cx="118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3" name="Rectangle 109"/>
            <p:cNvSpPr/>
            <p:nvPr/>
          </p:nvSpPr>
          <p:spPr>
            <a:xfrm>
              <a:off x="1722" y="457"/>
              <a:ext cx="214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4" name="Line 110"/>
            <p:cNvSpPr/>
            <p:nvPr/>
          </p:nvSpPr>
          <p:spPr>
            <a:xfrm flipH="1">
              <a:off x="1013" y="787"/>
              <a:ext cx="344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65" name="Rectangle 111"/>
            <p:cNvSpPr/>
            <p:nvPr/>
          </p:nvSpPr>
          <p:spPr>
            <a:xfrm>
              <a:off x="1013" y="715"/>
              <a:ext cx="344" cy="1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6" name="Rectangle 112"/>
            <p:cNvSpPr/>
            <p:nvPr/>
          </p:nvSpPr>
          <p:spPr>
            <a:xfrm>
              <a:off x="1058" y="400"/>
              <a:ext cx="8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7" name="Rectangle 113"/>
            <p:cNvSpPr/>
            <p:nvPr/>
          </p:nvSpPr>
          <p:spPr>
            <a:xfrm>
              <a:off x="1118" y="486"/>
              <a:ext cx="164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8" name="Rectangle 114"/>
            <p:cNvSpPr/>
            <p:nvPr/>
          </p:nvSpPr>
          <p:spPr>
            <a:xfrm>
              <a:off x="1194" y="486"/>
              <a:ext cx="214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69" name="Line 115"/>
            <p:cNvSpPr/>
            <p:nvPr/>
          </p:nvSpPr>
          <p:spPr>
            <a:xfrm>
              <a:off x="741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0" name="Line 116"/>
            <p:cNvSpPr/>
            <p:nvPr/>
          </p:nvSpPr>
          <p:spPr>
            <a:xfrm flipV="1">
              <a:off x="741" y="1059"/>
              <a:ext cx="1" cy="344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1" name="Rectangle 117"/>
            <p:cNvSpPr/>
            <p:nvPr/>
          </p:nvSpPr>
          <p:spPr>
            <a:xfrm>
              <a:off x="670" y="1059"/>
              <a:ext cx="143" cy="3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2" name="Freeform 118"/>
            <p:cNvSpPr/>
            <p:nvPr/>
          </p:nvSpPr>
          <p:spPr>
            <a:xfrm>
              <a:off x="569" y="1875"/>
              <a:ext cx="344" cy="330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86"/>
                </a:cxn>
                <a:cxn ang="0">
                  <a:pos x="86" y="15"/>
                </a:cxn>
                <a:cxn ang="0">
                  <a:pos x="172" y="0"/>
                </a:cxn>
                <a:cxn ang="0">
                  <a:pos x="258" y="15"/>
                </a:cxn>
                <a:cxn ang="0">
                  <a:pos x="316" y="86"/>
                </a:cxn>
                <a:cxn ang="0">
                  <a:pos x="344" y="172"/>
                </a:cxn>
                <a:cxn ang="0">
                  <a:pos x="316" y="244"/>
                </a:cxn>
                <a:cxn ang="0">
                  <a:pos x="258" y="315"/>
                </a:cxn>
                <a:cxn ang="0">
                  <a:pos x="172" y="330"/>
                </a:cxn>
                <a:cxn ang="0">
                  <a:pos x="86" y="315"/>
                </a:cxn>
                <a:cxn ang="0">
                  <a:pos x="29" y="244"/>
                </a:cxn>
                <a:cxn ang="0">
                  <a:pos x="0" y="172"/>
                </a:cxn>
              </a:cxnLst>
              <a:pathLst>
                <a:path w="344" h="330">
                  <a:moveTo>
                    <a:pt x="0" y="172"/>
                  </a:moveTo>
                  <a:lnTo>
                    <a:pt x="29" y="86"/>
                  </a:lnTo>
                  <a:lnTo>
                    <a:pt x="86" y="15"/>
                  </a:lnTo>
                  <a:lnTo>
                    <a:pt x="172" y="0"/>
                  </a:lnTo>
                  <a:lnTo>
                    <a:pt x="258" y="15"/>
                  </a:lnTo>
                  <a:lnTo>
                    <a:pt x="316" y="86"/>
                  </a:lnTo>
                  <a:lnTo>
                    <a:pt x="344" y="172"/>
                  </a:lnTo>
                  <a:lnTo>
                    <a:pt x="316" y="244"/>
                  </a:lnTo>
                  <a:lnTo>
                    <a:pt x="258" y="315"/>
                  </a:lnTo>
                  <a:lnTo>
                    <a:pt x="172" y="330"/>
                  </a:lnTo>
                  <a:lnTo>
                    <a:pt x="86" y="315"/>
                  </a:lnTo>
                  <a:lnTo>
                    <a:pt x="29" y="244"/>
                  </a:lnTo>
                  <a:lnTo>
                    <a:pt x="0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73" name="Rectangle 119"/>
            <p:cNvSpPr/>
            <p:nvPr/>
          </p:nvSpPr>
          <p:spPr>
            <a:xfrm>
              <a:off x="879" y="1072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4" name="Rectangle 120"/>
            <p:cNvSpPr/>
            <p:nvPr/>
          </p:nvSpPr>
          <p:spPr>
            <a:xfrm>
              <a:off x="999" y="1173"/>
              <a:ext cx="58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5" name="Rectangle 121"/>
            <p:cNvSpPr/>
            <p:nvPr/>
          </p:nvSpPr>
          <p:spPr>
            <a:xfrm>
              <a:off x="1009" y="1960"/>
              <a:ext cx="154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6" name="Rectangle 122"/>
            <p:cNvSpPr/>
            <p:nvPr/>
          </p:nvSpPr>
          <p:spPr>
            <a:xfrm>
              <a:off x="1142" y="2046"/>
              <a:ext cx="58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77" name="Line 123"/>
            <p:cNvSpPr/>
            <p:nvPr/>
          </p:nvSpPr>
          <p:spPr>
            <a:xfrm>
              <a:off x="3448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8" name="Line 124"/>
            <p:cNvSpPr/>
            <p:nvPr/>
          </p:nvSpPr>
          <p:spPr>
            <a:xfrm>
              <a:off x="3448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79" name="Rectangle 125"/>
            <p:cNvSpPr/>
            <p:nvPr/>
          </p:nvSpPr>
          <p:spPr>
            <a:xfrm>
              <a:off x="3377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80" name="Freeform 126"/>
            <p:cNvSpPr/>
            <p:nvPr/>
          </p:nvSpPr>
          <p:spPr>
            <a:xfrm>
              <a:off x="3420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81" name="Freeform 127"/>
            <p:cNvSpPr/>
            <p:nvPr/>
          </p:nvSpPr>
          <p:spPr>
            <a:xfrm>
              <a:off x="3420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82" name="Rectangle 128"/>
            <p:cNvSpPr/>
            <p:nvPr/>
          </p:nvSpPr>
          <p:spPr>
            <a:xfrm>
              <a:off x="3593" y="1546"/>
              <a:ext cx="8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83" name="Rectangle 129"/>
            <p:cNvSpPr/>
            <p:nvPr/>
          </p:nvSpPr>
          <p:spPr>
            <a:xfrm>
              <a:off x="3655" y="1646"/>
              <a:ext cx="132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84" name="Line 130"/>
            <p:cNvSpPr/>
            <p:nvPr/>
          </p:nvSpPr>
          <p:spPr>
            <a:xfrm>
              <a:off x="3993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85" name="Line 131"/>
            <p:cNvSpPr/>
            <p:nvPr/>
          </p:nvSpPr>
          <p:spPr>
            <a:xfrm>
              <a:off x="3993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86" name="Rectangle 132"/>
            <p:cNvSpPr/>
            <p:nvPr/>
          </p:nvSpPr>
          <p:spPr>
            <a:xfrm>
              <a:off x="3921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87" name="Freeform 133"/>
            <p:cNvSpPr/>
            <p:nvPr/>
          </p:nvSpPr>
          <p:spPr>
            <a:xfrm>
              <a:off x="3964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88" name="Freeform 134"/>
            <p:cNvSpPr/>
            <p:nvPr/>
          </p:nvSpPr>
          <p:spPr>
            <a:xfrm>
              <a:off x="3964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89" name="Rectangle 135"/>
            <p:cNvSpPr/>
            <p:nvPr/>
          </p:nvSpPr>
          <p:spPr>
            <a:xfrm>
              <a:off x="4187" y="1589"/>
              <a:ext cx="142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0" name="Rectangle 136"/>
            <p:cNvSpPr/>
            <p:nvPr/>
          </p:nvSpPr>
          <p:spPr>
            <a:xfrm>
              <a:off x="4298" y="1675"/>
              <a:ext cx="106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1" name="Line 137"/>
            <p:cNvSpPr/>
            <p:nvPr/>
          </p:nvSpPr>
          <p:spPr>
            <a:xfrm>
              <a:off x="453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92" name="Line 138"/>
            <p:cNvSpPr/>
            <p:nvPr/>
          </p:nvSpPr>
          <p:spPr>
            <a:xfrm>
              <a:off x="4537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093" name="Rectangle 139"/>
            <p:cNvSpPr/>
            <p:nvPr/>
          </p:nvSpPr>
          <p:spPr>
            <a:xfrm>
              <a:off x="4465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4" name="Freeform 140"/>
            <p:cNvSpPr/>
            <p:nvPr/>
          </p:nvSpPr>
          <p:spPr>
            <a:xfrm>
              <a:off x="4494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9"/>
                </a:cxn>
                <a:cxn ang="0">
                  <a:pos x="57" y="58"/>
                </a:cxn>
                <a:cxn ang="0">
                  <a:pos x="28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9"/>
                  </a:lnTo>
                  <a:lnTo>
                    <a:pt x="57" y="58"/>
                  </a:lnTo>
                  <a:lnTo>
                    <a:pt x="28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95" name="Freeform 141"/>
            <p:cNvSpPr/>
            <p:nvPr/>
          </p:nvSpPr>
          <p:spPr>
            <a:xfrm>
              <a:off x="4494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8"/>
                </a:cxn>
                <a:cxn ang="0">
                  <a:pos x="57" y="57"/>
                </a:cxn>
                <a:cxn ang="0">
                  <a:pos x="28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8"/>
                  </a:lnTo>
                  <a:lnTo>
                    <a:pt x="57" y="57"/>
                  </a:lnTo>
                  <a:lnTo>
                    <a:pt x="28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96" name="Rectangle 142"/>
            <p:cNvSpPr/>
            <p:nvPr/>
          </p:nvSpPr>
          <p:spPr>
            <a:xfrm>
              <a:off x="4732" y="1589"/>
              <a:ext cx="142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7" name="Rectangle 143"/>
            <p:cNvSpPr/>
            <p:nvPr/>
          </p:nvSpPr>
          <p:spPr>
            <a:xfrm>
              <a:off x="4846" y="1675"/>
              <a:ext cx="99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8" name="Freeform 144"/>
            <p:cNvSpPr/>
            <p:nvPr/>
          </p:nvSpPr>
          <p:spPr>
            <a:xfrm>
              <a:off x="5081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099" name="Freeform 145"/>
            <p:cNvSpPr/>
            <p:nvPr/>
          </p:nvSpPr>
          <p:spPr>
            <a:xfrm>
              <a:off x="5081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100" name="Rectangle 146"/>
            <p:cNvSpPr/>
            <p:nvPr/>
          </p:nvSpPr>
          <p:spPr>
            <a:xfrm>
              <a:off x="5031" y="873"/>
              <a:ext cx="214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1" name="Rectangle 147"/>
            <p:cNvSpPr/>
            <p:nvPr/>
          </p:nvSpPr>
          <p:spPr>
            <a:xfrm>
              <a:off x="5031" y="2305"/>
              <a:ext cx="214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2" name="Rectangle 148"/>
            <p:cNvSpPr/>
            <p:nvPr/>
          </p:nvSpPr>
          <p:spPr>
            <a:xfrm>
              <a:off x="5034" y="1675"/>
              <a:ext cx="15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3" name="Rectangle 149"/>
            <p:cNvSpPr/>
            <p:nvPr/>
          </p:nvSpPr>
          <p:spPr>
            <a:xfrm>
              <a:off x="5165" y="1761"/>
              <a:ext cx="74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4" name="Rectangle 150"/>
            <p:cNvSpPr/>
            <p:nvPr/>
          </p:nvSpPr>
          <p:spPr>
            <a:xfrm>
              <a:off x="5112" y="1503"/>
              <a:ext cx="5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5" name="Rectangle 151"/>
            <p:cNvSpPr/>
            <p:nvPr/>
          </p:nvSpPr>
          <p:spPr>
            <a:xfrm>
              <a:off x="655" y="500"/>
              <a:ext cx="117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6" name="Rectangle 152"/>
            <p:cNvSpPr/>
            <p:nvPr/>
          </p:nvSpPr>
          <p:spPr>
            <a:xfrm>
              <a:off x="3036" y="2706"/>
              <a:ext cx="95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7" name="Freeform 153"/>
            <p:cNvSpPr/>
            <p:nvPr/>
          </p:nvSpPr>
          <p:spPr>
            <a:xfrm>
              <a:off x="3448" y="572"/>
              <a:ext cx="1089" cy="172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100"/>
                </a:cxn>
                <a:cxn ang="0">
                  <a:pos x="86" y="86"/>
                </a:cxn>
                <a:cxn ang="0">
                  <a:pos x="459" y="86"/>
                </a:cxn>
                <a:cxn ang="0">
                  <a:pos x="516" y="57"/>
                </a:cxn>
                <a:cxn ang="0">
                  <a:pos x="545" y="0"/>
                </a:cxn>
                <a:cxn ang="0">
                  <a:pos x="573" y="57"/>
                </a:cxn>
                <a:cxn ang="0">
                  <a:pos x="630" y="86"/>
                </a:cxn>
                <a:cxn ang="0">
                  <a:pos x="1003" y="86"/>
                </a:cxn>
                <a:cxn ang="0">
                  <a:pos x="1060" y="100"/>
                </a:cxn>
                <a:cxn ang="0">
                  <a:pos x="1089" y="172"/>
                </a:cxn>
              </a:cxnLst>
              <a:pathLst>
                <a:path w="1089" h="172">
                  <a:moveTo>
                    <a:pt x="0" y="172"/>
                  </a:moveTo>
                  <a:lnTo>
                    <a:pt x="29" y="100"/>
                  </a:lnTo>
                  <a:lnTo>
                    <a:pt x="86" y="86"/>
                  </a:lnTo>
                  <a:lnTo>
                    <a:pt x="459" y="86"/>
                  </a:lnTo>
                  <a:lnTo>
                    <a:pt x="516" y="57"/>
                  </a:lnTo>
                  <a:lnTo>
                    <a:pt x="545" y="0"/>
                  </a:lnTo>
                  <a:lnTo>
                    <a:pt x="573" y="57"/>
                  </a:lnTo>
                  <a:lnTo>
                    <a:pt x="630" y="86"/>
                  </a:lnTo>
                  <a:lnTo>
                    <a:pt x="1003" y="86"/>
                  </a:lnTo>
                  <a:lnTo>
                    <a:pt x="1060" y="100"/>
                  </a:lnTo>
                  <a:lnTo>
                    <a:pt x="1089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108" name="Rectangle 154"/>
            <p:cNvSpPr/>
            <p:nvPr/>
          </p:nvSpPr>
          <p:spPr>
            <a:xfrm>
              <a:off x="3915" y="327"/>
              <a:ext cx="142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9" name="Rectangle 155"/>
            <p:cNvSpPr/>
            <p:nvPr/>
          </p:nvSpPr>
          <p:spPr>
            <a:xfrm>
              <a:off x="4055" y="449"/>
              <a:ext cx="98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0" name="Rectangle 156"/>
            <p:cNvSpPr/>
            <p:nvPr/>
          </p:nvSpPr>
          <p:spPr>
            <a:xfrm>
              <a:off x="4023" y="284"/>
              <a:ext cx="21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1" name="Rectangle 157"/>
            <p:cNvSpPr/>
            <p:nvPr/>
          </p:nvSpPr>
          <p:spPr>
            <a:xfrm>
              <a:off x="2332" y="40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2" name="Rectangle 158"/>
            <p:cNvSpPr/>
            <p:nvPr/>
          </p:nvSpPr>
          <p:spPr>
            <a:xfrm>
              <a:off x="2450" y="502"/>
              <a:ext cx="148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3" name="Rectangle 159"/>
            <p:cNvSpPr/>
            <p:nvPr/>
          </p:nvSpPr>
          <p:spPr>
            <a:xfrm>
              <a:off x="2450" y="449"/>
              <a:ext cx="214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4" name="Freeform 160"/>
            <p:cNvSpPr/>
            <p:nvPr/>
          </p:nvSpPr>
          <p:spPr>
            <a:xfrm>
              <a:off x="2746" y="2520"/>
              <a:ext cx="58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8"/>
                </a:cxn>
                <a:cxn ang="0">
                  <a:pos x="43" y="57"/>
                </a:cxn>
                <a:cxn ang="0">
                  <a:pos x="15" y="57"/>
                </a:cxn>
                <a:cxn ang="0">
                  <a:pos x="0" y="28"/>
                </a:cxn>
              </a:cxnLst>
              <a:pathLst>
                <a:path w="58" h="57">
                  <a:moveTo>
                    <a:pt x="0" y="28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8"/>
                  </a:lnTo>
                  <a:lnTo>
                    <a:pt x="43" y="57"/>
                  </a:lnTo>
                  <a:lnTo>
                    <a:pt x="15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115" name="Rectangle 161"/>
            <p:cNvSpPr/>
            <p:nvPr/>
          </p:nvSpPr>
          <p:spPr>
            <a:xfrm>
              <a:off x="1315" y="1517"/>
              <a:ext cx="14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6" name="Rectangle 162"/>
            <p:cNvSpPr/>
            <p:nvPr/>
          </p:nvSpPr>
          <p:spPr>
            <a:xfrm>
              <a:off x="1433" y="1618"/>
              <a:ext cx="148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7" name="Rectangle 163"/>
            <p:cNvSpPr/>
            <p:nvPr/>
          </p:nvSpPr>
          <p:spPr>
            <a:xfrm>
              <a:off x="1449" y="1603"/>
              <a:ext cx="214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8" name="Rectangle 164"/>
            <p:cNvSpPr/>
            <p:nvPr/>
          </p:nvSpPr>
          <p:spPr>
            <a:xfrm>
              <a:off x="5127" y="543"/>
              <a:ext cx="95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9" name="Rectangle 165"/>
            <p:cNvSpPr/>
            <p:nvPr/>
          </p:nvSpPr>
          <p:spPr>
            <a:xfrm rot="-5400000">
              <a:off x="2952" y="1152"/>
              <a:ext cx="184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20" name="Rectangle 166"/>
            <p:cNvSpPr/>
            <p:nvPr/>
          </p:nvSpPr>
          <p:spPr>
            <a:xfrm rot="-5400000">
              <a:off x="3035" y="1072"/>
              <a:ext cx="178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21" name="Rectangle 167"/>
            <p:cNvSpPr/>
            <p:nvPr/>
          </p:nvSpPr>
          <p:spPr>
            <a:xfrm rot="-5400000">
              <a:off x="3003" y="995"/>
              <a:ext cx="256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22" name="Rectangle 168"/>
            <p:cNvSpPr/>
            <p:nvPr/>
          </p:nvSpPr>
          <p:spPr>
            <a:xfrm rot="-5400000">
              <a:off x="2966" y="1369"/>
              <a:ext cx="127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23" name="Rectangle 169"/>
            <p:cNvSpPr/>
            <p:nvPr/>
          </p:nvSpPr>
          <p:spPr>
            <a:xfrm rot="-5400000">
              <a:off x="3032" y="1320"/>
              <a:ext cx="148" cy="1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24" name="Rectangle 170"/>
            <p:cNvSpPr/>
            <p:nvPr/>
          </p:nvSpPr>
          <p:spPr>
            <a:xfrm rot="-5400000">
              <a:off x="2855" y="1111"/>
              <a:ext cx="64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25" name="Rectangle 171"/>
            <p:cNvSpPr/>
            <p:nvPr/>
          </p:nvSpPr>
          <p:spPr>
            <a:xfrm>
              <a:off x="1087" y="1804"/>
              <a:ext cx="53" cy="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126" name="Rectangle 176"/>
          <p:cNvSpPr/>
          <p:nvPr/>
        </p:nvSpPr>
        <p:spPr>
          <a:xfrm>
            <a:off x="4248150" y="3665538"/>
            <a:ext cx="209550" cy="2286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4127" name="Picture 1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988" y="3767138"/>
            <a:ext cx="7051675" cy="3068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5058" name="Rectangle 2"/>
          <p:cNvSpPr/>
          <p:nvPr/>
        </p:nvSpPr>
        <p:spPr>
          <a:xfrm>
            <a:off x="0" y="569913"/>
            <a:ext cx="8650288" cy="549275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zh-CN" altLang="en-US" sz="3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密勒定理以及高频等效电路的单向化模型</a:t>
            </a:r>
            <a:endParaRPr lang="zh-CN" altLang="en-US" sz="3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5059" name="Group 3"/>
          <p:cNvGrpSpPr/>
          <p:nvPr/>
        </p:nvGrpSpPr>
        <p:grpSpPr>
          <a:xfrm>
            <a:off x="904875" y="1016000"/>
            <a:ext cx="6972300" cy="3822700"/>
            <a:chOff x="569" y="284"/>
            <a:chExt cx="4667" cy="2666"/>
          </a:xfrm>
        </p:grpSpPr>
        <p:sp>
          <p:nvSpPr>
            <p:cNvPr id="45060" name="Line 4"/>
            <p:cNvSpPr/>
            <p:nvPr/>
          </p:nvSpPr>
          <p:spPr>
            <a:xfrm>
              <a:off x="2675" y="2821"/>
              <a:ext cx="20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1" name="Line 5"/>
            <p:cNvSpPr/>
            <p:nvPr/>
          </p:nvSpPr>
          <p:spPr>
            <a:xfrm>
              <a:off x="741" y="2548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2" name="Line 6"/>
            <p:cNvSpPr/>
            <p:nvPr/>
          </p:nvSpPr>
          <p:spPr>
            <a:xfrm>
              <a:off x="2775" y="787"/>
              <a:ext cx="1" cy="203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3" name="Line 7"/>
            <p:cNvSpPr/>
            <p:nvPr/>
          </p:nvSpPr>
          <p:spPr>
            <a:xfrm>
              <a:off x="741" y="787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4" name="Freeform 8"/>
            <p:cNvSpPr/>
            <p:nvPr/>
          </p:nvSpPr>
          <p:spPr>
            <a:xfrm>
              <a:off x="2632" y="1460"/>
              <a:ext cx="272" cy="41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0" y="215"/>
                </a:cxn>
                <a:cxn ang="0">
                  <a:pos x="143" y="415"/>
                </a:cxn>
                <a:cxn ang="0">
                  <a:pos x="272" y="215"/>
                </a:cxn>
                <a:cxn ang="0">
                  <a:pos x="143" y="0"/>
                </a:cxn>
              </a:cxnLst>
              <a:pathLst>
                <a:path w="272" h="415">
                  <a:moveTo>
                    <a:pt x="143" y="0"/>
                  </a:moveTo>
                  <a:lnTo>
                    <a:pt x="0" y="215"/>
                  </a:lnTo>
                  <a:lnTo>
                    <a:pt x="143" y="415"/>
                  </a:lnTo>
                  <a:lnTo>
                    <a:pt x="272" y="2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65" name="Line 9"/>
            <p:cNvSpPr/>
            <p:nvPr/>
          </p:nvSpPr>
          <p:spPr>
            <a:xfrm>
              <a:off x="2632" y="1675"/>
              <a:ext cx="272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6" name="Line 10"/>
            <p:cNvSpPr/>
            <p:nvPr/>
          </p:nvSpPr>
          <p:spPr>
            <a:xfrm>
              <a:off x="2403" y="787"/>
              <a:ext cx="71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7" name="Line 11"/>
            <p:cNvSpPr/>
            <p:nvPr/>
          </p:nvSpPr>
          <p:spPr>
            <a:xfrm flipV="1">
              <a:off x="2403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8" name="Line 12"/>
            <p:cNvSpPr/>
            <p:nvPr/>
          </p:nvSpPr>
          <p:spPr>
            <a:xfrm flipV="1">
              <a:off x="2474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69" name="Freeform 13"/>
            <p:cNvSpPr/>
            <p:nvPr/>
          </p:nvSpPr>
          <p:spPr>
            <a:xfrm>
              <a:off x="2746" y="758"/>
              <a:ext cx="58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9"/>
                </a:cxn>
                <a:cxn ang="0">
                  <a:pos x="43" y="58"/>
                </a:cxn>
                <a:cxn ang="0">
                  <a:pos x="15" y="58"/>
                </a:cxn>
                <a:cxn ang="0">
                  <a:pos x="0" y="29"/>
                </a:cxn>
              </a:cxnLst>
              <a:pathLst>
                <a:path w="58" h="58">
                  <a:moveTo>
                    <a:pt x="0" y="29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9"/>
                  </a:lnTo>
                  <a:lnTo>
                    <a:pt x="43" y="58"/>
                  </a:lnTo>
                  <a:lnTo>
                    <a:pt x="15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70" name="Line 14"/>
            <p:cNvSpPr/>
            <p:nvPr/>
          </p:nvSpPr>
          <p:spPr>
            <a:xfrm>
              <a:off x="2575" y="1460"/>
              <a:ext cx="1" cy="415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1" name="Freeform 15"/>
            <p:cNvSpPr/>
            <p:nvPr/>
          </p:nvSpPr>
          <p:spPr>
            <a:xfrm>
              <a:off x="2532" y="1689"/>
              <a:ext cx="71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43"/>
                </a:cxn>
                <a:cxn ang="0">
                  <a:pos x="71" y="0"/>
                </a:cxn>
                <a:cxn ang="0">
                  <a:pos x="43" y="186"/>
                </a:cxn>
                <a:cxn ang="0">
                  <a:pos x="0" y="0"/>
                </a:cxn>
              </a:cxnLst>
              <a:pathLst>
                <a:path w="71" h="186">
                  <a:moveTo>
                    <a:pt x="0" y="0"/>
                  </a:moveTo>
                  <a:lnTo>
                    <a:pt x="43" y="43"/>
                  </a:lnTo>
                  <a:lnTo>
                    <a:pt x="71" y="0"/>
                  </a:lnTo>
                  <a:lnTo>
                    <a:pt x="43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72" name="Line 16"/>
            <p:cNvSpPr/>
            <p:nvPr/>
          </p:nvSpPr>
          <p:spPr>
            <a:xfrm>
              <a:off x="2102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3" name="Freeform 17"/>
            <p:cNvSpPr/>
            <p:nvPr/>
          </p:nvSpPr>
          <p:spPr>
            <a:xfrm>
              <a:off x="2059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29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29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74" name="Rectangle 18"/>
            <p:cNvSpPr/>
            <p:nvPr/>
          </p:nvSpPr>
          <p:spPr>
            <a:xfrm>
              <a:off x="2235" y="1546"/>
              <a:ext cx="77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75" name="Rectangle 19"/>
            <p:cNvSpPr/>
            <p:nvPr/>
          </p:nvSpPr>
          <p:spPr>
            <a:xfrm>
              <a:off x="2299" y="1646"/>
              <a:ext cx="136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76" name="Rectangle 20"/>
            <p:cNvSpPr/>
            <p:nvPr/>
          </p:nvSpPr>
          <p:spPr>
            <a:xfrm>
              <a:off x="2304" y="1633"/>
              <a:ext cx="197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77" name="Line 21"/>
            <p:cNvSpPr/>
            <p:nvPr/>
          </p:nvSpPr>
          <p:spPr>
            <a:xfrm>
              <a:off x="2102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78" name="Rectangle 22"/>
            <p:cNvSpPr/>
            <p:nvPr/>
          </p:nvSpPr>
          <p:spPr>
            <a:xfrm>
              <a:off x="2030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79" name="Freeform 23"/>
            <p:cNvSpPr/>
            <p:nvPr/>
          </p:nvSpPr>
          <p:spPr>
            <a:xfrm>
              <a:off x="2059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29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29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80" name="Line 24"/>
            <p:cNvSpPr/>
            <p:nvPr/>
          </p:nvSpPr>
          <p:spPr>
            <a:xfrm>
              <a:off x="168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81" name="Freeform 25"/>
            <p:cNvSpPr/>
            <p:nvPr/>
          </p:nvSpPr>
          <p:spPr>
            <a:xfrm>
              <a:off x="1658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82" name="Freeform 26"/>
            <p:cNvSpPr/>
            <p:nvPr/>
          </p:nvSpPr>
          <p:spPr>
            <a:xfrm>
              <a:off x="1658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83" name="Line 27"/>
            <p:cNvSpPr/>
            <p:nvPr/>
          </p:nvSpPr>
          <p:spPr>
            <a:xfrm>
              <a:off x="1687" y="1632"/>
              <a:ext cx="1" cy="7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84" name="Line 28"/>
            <p:cNvSpPr/>
            <p:nvPr/>
          </p:nvSpPr>
          <p:spPr>
            <a:xfrm>
              <a:off x="1586" y="1632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85" name="Line 29"/>
            <p:cNvSpPr/>
            <p:nvPr/>
          </p:nvSpPr>
          <p:spPr>
            <a:xfrm>
              <a:off x="1586" y="1703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86" name="Rectangle 30"/>
            <p:cNvSpPr/>
            <p:nvPr/>
          </p:nvSpPr>
          <p:spPr>
            <a:xfrm>
              <a:off x="1676" y="500"/>
              <a:ext cx="109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87" name="Rectangle 31"/>
            <p:cNvSpPr/>
            <p:nvPr/>
          </p:nvSpPr>
          <p:spPr>
            <a:xfrm>
              <a:off x="1731" y="457"/>
              <a:ext cx="197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88" name="Line 32"/>
            <p:cNvSpPr/>
            <p:nvPr/>
          </p:nvSpPr>
          <p:spPr>
            <a:xfrm flipH="1">
              <a:off x="1013" y="787"/>
              <a:ext cx="344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89" name="Rectangle 33"/>
            <p:cNvSpPr/>
            <p:nvPr/>
          </p:nvSpPr>
          <p:spPr>
            <a:xfrm>
              <a:off x="1013" y="715"/>
              <a:ext cx="344" cy="1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0" name="Rectangle 34"/>
            <p:cNvSpPr/>
            <p:nvPr/>
          </p:nvSpPr>
          <p:spPr>
            <a:xfrm>
              <a:off x="1061" y="400"/>
              <a:ext cx="76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1" name="Rectangle 35"/>
            <p:cNvSpPr/>
            <p:nvPr/>
          </p:nvSpPr>
          <p:spPr>
            <a:xfrm>
              <a:off x="1124" y="486"/>
              <a:ext cx="151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2" name="Rectangle 36"/>
            <p:cNvSpPr/>
            <p:nvPr/>
          </p:nvSpPr>
          <p:spPr>
            <a:xfrm>
              <a:off x="1202" y="486"/>
              <a:ext cx="197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3" name="Line 37"/>
            <p:cNvSpPr/>
            <p:nvPr/>
          </p:nvSpPr>
          <p:spPr>
            <a:xfrm>
              <a:off x="741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4" name="Line 38"/>
            <p:cNvSpPr/>
            <p:nvPr/>
          </p:nvSpPr>
          <p:spPr>
            <a:xfrm flipV="1">
              <a:off x="741" y="1059"/>
              <a:ext cx="1" cy="344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095" name="Rectangle 39"/>
            <p:cNvSpPr/>
            <p:nvPr/>
          </p:nvSpPr>
          <p:spPr>
            <a:xfrm>
              <a:off x="670" y="1059"/>
              <a:ext cx="143" cy="3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6" name="Freeform 40"/>
            <p:cNvSpPr/>
            <p:nvPr/>
          </p:nvSpPr>
          <p:spPr>
            <a:xfrm>
              <a:off x="569" y="1875"/>
              <a:ext cx="344" cy="330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86"/>
                </a:cxn>
                <a:cxn ang="0">
                  <a:pos x="86" y="15"/>
                </a:cxn>
                <a:cxn ang="0">
                  <a:pos x="172" y="0"/>
                </a:cxn>
                <a:cxn ang="0">
                  <a:pos x="258" y="15"/>
                </a:cxn>
                <a:cxn ang="0">
                  <a:pos x="316" y="86"/>
                </a:cxn>
                <a:cxn ang="0">
                  <a:pos x="344" y="172"/>
                </a:cxn>
                <a:cxn ang="0">
                  <a:pos x="316" y="244"/>
                </a:cxn>
                <a:cxn ang="0">
                  <a:pos x="258" y="315"/>
                </a:cxn>
                <a:cxn ang="0">
                  <a:pos x="172" y="330"/>
                </a:cxn>
                <a:cxn ang="0">
                  <a:pos x="86" y="315"/>
                </a:cxn>
                <a:cxn ang="0">
                  <a:pos x="29" y="244"/>
                </a:cxn>
                <a:cxn ang="0">
                  <a:pos x="0" y="172"/>
                </a:cxn>
              </a:cxnLst>
              <a:pathLst>
                <a:path w="344" h="330">
                  <a:moveTo>
                    <a:pt x="0" y="172"/>
                  </a:moveTo>
                  <a:lnTo>
                    <a:pt x="29" y="86"/>
                  </a:lnTo>
                  <a:lnTo>
                    <a:pt x="86" y="15"/>
                  </a:lnTo>
                  <a:lnTo>
                    <a:pt x="172" y="0"/>
                  </a:lnTo>
                  <a:lnTo>
                    <a:pt x="258" y="15"/>
                  </a:lnTo>
                  <a:lnTo>
                    <a:pt x="316" y="86"/>
                  </a:lnTo>
                  <a:lnTo>
                    <a:pt x="344" y="172"/>
                  </a:lnTo>
                  <a:lnTo>
                    <a:pt x="316" y="244"/>
                  </a:lnTo>
                  <a:lnTo>
                    <a:pt x="258" y="315"/>
                  </a:lnTo>
                  <a:lnTo>
                    <a:pt x="172" y="330"/>
                  </a:lnTo>
                  <a:lnTo>
                    <a:pt x="86" y="315"/>
                  </a:lnTo>
                  <a:lnTo>
                    <a:pt x="29" y="244"/>
                  </a:lnTo>
                  <a:lnTo>
                    <a:pt x="0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097" name="Rectangle 41"/>
            <p:cNvSpPr/>
            <p:nvPr/>
          </p:nvSpPr>
          <p:spPr>
            <a:xfrm>
              <a:off x="885" y="1073"/>
              <a:ext cx="130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8" name="Rectangle 42"/>
            <p:cNvSpPr/>
            <p:nvPr/>
          </p:nvSpPr>
          <p:spPr>
            <a:xfrm>
              <a:off x="1000" y="1174"/>
              <a:ext cx="54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99" name="Rectangle 43"/>
            <p:cNvSpPr/>
            <p:nvPr/>
          </p:nvSpPr>
          <p:spPr>
            <a:xfrm>
              <a:off x="1015" y="1961"/>
              <a:ext cx="142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00" name="Rectangle 44"/>
            <p:cNvSpPr/>
            <p:nvPr/>
          </p:nvSpPr>
          <p:spPr>
            <a:xfrm>
              <a:off x="1145" y="2047"/>
              <a:ext cx="53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01" name="Line 45"/>
            <p:cNvSpPr/>
            <p:nvPr/>
          </p:nvSpPr>
          <p:spPr>
            <a:xfrm>
              <a:off x="3448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02" name="Line 46"/>
            <p:cNvSpPr/>
            <p:nvPr/>
          </p:nvSpPr>
          <p:spPr>
            <a:xfrm>
              <a:off x="3448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03" name="Rectangle 47"/>
            <p:cNvSpPr/>
            <p:nvPr/>
          </p:nvSpPr>
          <p:spPr>
            <a:xfrm>
              <a:off x="3377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04" name="Freeform 48"/>
            <p:cNvSpPr/>
            <p:nvPr/>
          </p:nvSpPr>
          <p:spPr>
            <a:xfrm>
              <a:off x="3420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05" name="Freeform 49"/>
            <p:cNvSpPr/>
            <p:nvPr/>
          </p:nvSpPr>
          <p:spPr>
            <a:xfrm>
              <a:off x="3420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06" name="Rectangle 50"/>
            <p:cNvSpPr/>
            <p:nvPr/>
          </p:nvSpPr>
          <p:spPr>
            <a:xfrm>
              <a:off x="3596" y="1546"/>
              <a:ext cx="77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07" name="Rectangle 51"/>
            <p:cNvSpPr/>
            <p:nvPr/>
          </p:nvSpPr>
          <p:spPr>
            <a:xfrm>
              <a:off x="3660" y="1646"/>
              <a:ext cx="121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08" name="Line 52"/>
            <p:cNvSpPr/>
            <p:nvPr/>
          </p:nvSpPr>
          <p:spPr>
            <a:xfrm>
              <a:off x="3993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09" name="Line 53"/>
            <p:cNvSpPr/>
            <p:nvPr/>
          </p:nvSpPr>
          <p:spPr>
            <a:xfrm>
              <a:off x="3993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10" name="Rectangle 54"/>
            <p:cNvSpPr/>
            <p:nvPr/>
          </p:nvSpPr>
          <p:spPr>
            <a:xfrm>
              <a:off x="3921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11" name="Freeform 55"/>
            <p:cNvSpPr/>
            <p:nvPr/>
          </p:nvSpPr>
          <p:spPr>
            <a:xfrm>
              <a:off x="3964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12" name="Freeform 56"/>
            <p:cNvSpPr/>
            <p:nvPr/>
          </p:nvSpPr>
          <p:spPr>
            <a:xfrm>
              <a:off x="3964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13" name="Rectangle 57"/>
            <p:cNvSpPr/>
            <p:nvPr/>
          </p:nvSpPr>
          <p:spPr>
            <a:xfrm>
              <a:off x="4193" y="1589"/>
              <a:ext cx="130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14" name="Rectangle 58"/>
            <p:cNvSpPr/>
            <p:nvPr/>
          </p:nvSpPr>
          <p:spPr>
            <a:xfrm>
              <a:off x="4302" y="1675"/>
              <a:ext cx="98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15" name="Line 59"/>
            <p:cNvSpPr/>
            <p:nvPr/>
          </p:nvSpPr>
          <p:spPr>
            <a:xfrm>
              <a:off x="453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16" name="Line 60"/>
            <p:cNvSpPr/>
            <p:nvPr/>
          </p:nvSpPr>
          <p:spPr>
            <a:xfrm>
              <a:off x="4537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117" name="Rectangle 61"/>
            <p:cNvSpPr/>
            <p:nvPr/>
          </p:nvSpPr>
          <p:spPr>
            <a:xfrm>
              <a:off x="4465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18" name="Freeform 62"/>
            <p:cNvSpPr/>
            <p:nvPr/>
          </p:nvSpPr>
          <p:spPr>
            <a:xfrm>
              <a:off x="4494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9"/>
                </a:cxn>
                <a:cxn ang="0">
                  <a:pos x="57" y="58"/>
                </a:cxn>
                <a:cxn ang="0">
                  <a:pos x="28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9"/>
                  </a:lnTo>
                  <a:lnTo>
                    <a:pt x="57" y="58"/>
                  </a:lnTo>
                  <a:lnTo>
                    <a:pt x="28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19" name="Freeform 63"/>
            <p:cNvSpPr/>
            <p:nvPr/>
          </p:nvSpPr>
          <p:spPr>
            <a:xfrm>
              <a:off x="4494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8"/>
                </a:cxn>
                <a:cxn ang="0">
                  <a:pos x="57" y="57"/>
                </a:cxn>
                <a:cxn ang="0">
                  <a:pos x="28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8"/>
                  </a:lnTo>
                  <a:lnTo>
                    <a:pt x="57" y="57"/>
                  </a:lnTo>
                  <a:lnTo>
                    <a:pt x="28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20" name="Rectangle 64"/>
            <p:cNvSpPr/>
            <p:nvPr/>
          </p:nvSpPr>
          <p:spPr>
            <a:xfrm>
              <a:off x="4738" y="1589"/>
              <a:ext cx="130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1" name="Rectangle 65"/>
            <p:cNvSpPr/>
            <p:nvPr/>
          </p:nvSpPr>
          <p:spPr>
            <a:xfrm>
              <a:off x="4850" y="1675"/>
              <a:ext cx="91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2" name="Freeform 66"/>
            <p:cNvSpPr/>
            <p:nvPr/>
          </p:nvSpPr>
          <p:spPr>
            <a:xfrm>
              <a:off x="5081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23" name="Freeform 67"/>
            <p:cNvSpPr/>
            <p:nvPr/>
          </p:nvSpPr>
          <p:spPr>
            <a:xfrm>
              <a:off x="5081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24" name="Rectangle 68"/>
            <p:cNvSpPr/>
            <p:nvPr/>
          </p:nvSpPr>
          <p:spPr>
            <a:xfrm>
              <a:off x="5039" y="873"/>
              <a:ext cx="197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5" name="Rectangle 69"/>
            <p:cNvSpPr/>
            <p:nvPr/>
          </p:nvSpPr>
          <p:spPr>
            <a:xfrm>
              <a:off x="5039" y="2305"/>
              <a:ext cx="197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6" name="Rectangle 70"/>
            <p:cNvSpPr/>
            <p:nvPr/>
          </p:nvSpPr>
          <p:spPr>
            <a:xfrm>
              <a:off x="5039" y="1675"/>
              <a:ext cx="142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7" name="Rectangle 71"/>
            <p:cNvSpPr/>
            <p:nvPr/>
          </p:nvSpPr>
          <p:spPr>
            <a:xfrm>
              <a:off x="5168" y="1761"/>
              <a:ext cx="68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8" name="Rectangle 72"/>
            <p:cNvSpPr/>
            <p:nvPr/>
          </p:nvSpPr>
          <p:spPr>
            <a:xfrm>
              <a:off x="5114" y="1503"/>
              <a:ext cx="49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29" name="Rectangle 73"/>
            <p:cNvSpPr/>
            <p:nvPr/>
          </p:nvSpPr>
          <p:spPr>
            <a:xfrm>
              <a:off x="659" y="500"/>
              <a:ext cx="109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0" name="Rectangle 74"/>
            <p:cNvSpPr/>
            <p:nvPr/>
          </p:nvSpPr>
          <p:spPr>
            <a:xfrm>
              <a:off x="3040" y="2706"/>
              <a:ext cx="87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1" name="Freeform 75"/>
            <p:cNvSpPr/>
            <p:nvPr/>
          </p:nvSpPr>
          <p:spPr>
            <a:xfrm>
              <a:off x="3448" y="572"/>
              <a:ext cx="1089" cy="172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100"/>
                </a:cxn>
                <a:cxn ang="0">
                  <a:pos x="86" y="86"/>
                </a:cxn>
                <a:cxn ang="0">
                  <a:pos x="459" y="86"/>
                </a:cxn>
                <a:cxn ang="0">
                  <a:pos x="516" y="57"/>
                </a:cxn>
                <a:cxn ang="0">
                  <a:pos x="545" y="0"/>
                </a:cxn>
                <a:cxn ang="0">
                  <a:pos x="573" y="57"/>
                </a:cxn>
                <a:cxn ang="0">
                  <a:pos x="630" y="86"/>
                </a:cxn>
                <a:cxn ang="0">
                  <a:pos x="1003" y="86"/>
                </a:cxn>
                <a:cxn ang="0">
                  <a:pos x="1060" y="100"/>
                </a:cxn>
                <a:cxn ang="0">
                  <a:pos x="1089" y="172"/>
                </a:cxn>
              </a:cxnLst>
              <a:pathLst>
                <a:path w="1089" h="172">
                  <a:moveTo>
                    <a:pt x="0" y="172"/>
                  </a:moveTo>
                  <a:lnTo>
                    <a:pt x="29" y="100"/>
                  </a:lnTo>
                  <a:lnTo>
                    <a:pt x="86" y="86"/>
                  </a:lnTo>
                  <a:lnTo>
                    <a:pt x="459" y="86"/>
                  </a:lnTo>
                  <a:lnTo>
                    <a:pt x="516" y="57"/>
                  </a:lnTo>
                  <a:lnTo>
                    <a:pt x="545" y="0"/>
                  </a:lnTo>
                  <a:lnTo>
                    <a:pt x="573" y="57"/>
                  </a:lnTo>
                  <a:lnTo>
                    <a:pt x="630" y="86"/>
                  </a:lnTo>
                  <a:lnTo>
                    <a:pt x="1003" y="86"/>
                  </a:lnTo>
                  <a:lnTo>
                    <a:pt x="1060" y="100"/>
                  </a:lnTo>
                  <a:lnTo>
                    <a:pt x="1089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32" name="Rectangle 76"/>
            <p:cNvSpPr/>
            <p:nvPr/>
          </p:nvSpPr>
          <p:spPr>
            <a:xfrm>
              <a:off x="3921" y="327"/>
              <a:ext cx="130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3" name="Rectangle 77"/>
            <p:cNvSpPr/>
            <p:nvPr/>
          </p:nvSpPr>
          <p:spPr>
            <a:xfrm>
              <a:off x="4058" y="449"/>
              <a:ext cx="9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4" name="Rectangle 78"/>
            <p:cNvSpPr/>
            <p:nvPr/>
          </p:nvSpPr>
          <p:spPr>
            <a:xfrm>
              <a:off x="4031" y="284"/>
              <a:ext cx="197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5" name="Rectangle 79"/>
            <p:cNvSpPr/>
            <p:nvPr/>
          </p:nvSpPr>
          <p:spPr>
            <a:xfrm>
              <a:off x="2337" y="400"/>
              <a:ext cx="131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6" name="Rectangle 80"/>
            <p:cNvSpPr/>
            <p:nvPr/>
          </p:nvSpPr>
          <p:spPr>
            <a:xfrm>
              <a:off x="2456" y="501"/>
              <a:ext cx="136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7" name="Rectangle 81"/>
            <p:cNvSpPr/>
            <p:nvPr/>
          </p:nvSpPr>
          <p:spPr>
            <a:xfrm>
              <a:off x="2458" y="449"/>
              <a:ext cx="197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38" name="Freeform 82"/>
            <p:cNvSpPr/>
            <p:nvPr/>
          </p:nvSpPr>
          <p:spPr>
            <a:xfrm>
              <a:off x="2746" y="2520"/>
              <a:ext cx="58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8"/>
                </a:cxn>
                <a:cxn ang="0">
                  <a:pos x="43" y="57"/>
                </a:cxn>
                <a:cxn ang="0">
                  <a:pos x="15" y="57"/>
                </a:cxn>
                <a:cxn ang="0">
                  <a:pos x="0" y="28"/>
                </a:cxn>
              </a:cxnLst>
              <a:pathLst>
                <a:path w="58" h="57">
                  <a:moveTo>
                    <a:pt x="0" y="28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8"/>
                  </a:lnTo>
                  <a:lnTo>
                    <a:pt x="43" y="57"/>
                  </a:lnTo>
                  <a:lnTo>
                    <a:pt x="15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139" name="Rectangle 83"/>
            <p:cNvSpPr/>
            <p:nvPr/>
          </p:nvSpPr>
          <p:spPr>
            <a:xfrm>
              <a:off x="1321" y="1517"/>
              <a:ext cx="131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0" name="Rectangle 84"/>
            <p:cNvSpPr/>
            <p:nvPr/>
          </p:nvSpPr>
          <p:spPr>
            <a:xfrm>
              <a:off x="1439" y="1618"/>
              <a:ext cx="136" cy="1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1" name="Rectangle 85"/>
            <p:cNvSpPr/>
            <p:nvPr/>
          </p:nvSpPr>
          <p:spPr>
            <a:xfrm>
              <a:off x="1458" y="1603"/>
              <a:ext cx="197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2" name="Rectangle 86"/>
            <p:cNvSpPr/>
            <p:nvPr/>
          </p:nvSpPr>
          <p:spPr>
            <a:xfrm>
              <a:off x="5131" y="543"/>
              <a:ext cx="87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3" name="Rectangle 87"/>
            <p:cNvSpPr/>
            <p:nvPr/>
          </p:nvSpPr>
          <p:spPr>
            <a:xfrm rot="-5400000">
              <a:off x="2959" y="1165"/>
              <a:ext cx="147" cy="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4" name="Rectangle 88"/>
            <p:cNvSpPr/>
            <p:nvPr/>
          </p:nvSpPr>
          <p:spPr>
            <a:xfrm rot="-5400000">
              <a:off x="3042" y="1081"/>
              <a:ext cx="142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5" name="Rectangle 89"/>
            <p:cNvSpPr/>
            <p:nvPr/>
          </p:nvSpPr>
          <p:spPr>
            <a:xfrm rot="-5400000">
              <a:off x="3016" y="1007"/>
              <a:ext cx="204" cy="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6" name="Rectangle 90"/>
            <p:cNvSpPr/>
            <p:nvPr/>
          </p:nvSpPr>
          <p:spPr>
            <a:xfrm rot="-5400000">
              <a:off x="2968" y="1383"/>
              <a:ext cx="102" cy="2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7" name="Rectangle 91"/>
            <p:cNvSpPr/>
            <p:nvPr/>
          </p:nvSpPr>
          <p:spPr>
            <a:xfrm rot="-5400000">
              <a:off x="3038" y="1328"/>
              <a:ext cx="119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8" name="Rectangle 92"/>
            <p:cNvSpPr/>
            <p:nvPr/>
          </p:nvSpPr>
          <p:spPr>
            <a:xfrm rot="-5400000">
              <a:off x="2850" y="1123"/>
              <a:ext cx="51" cy="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149" name="Rectangle 93"/>
            <p:cNvSpPr/>
            <p:nvPr/>
          </p:nvSpPr>
          <p:spPr>
            <a:xfrm>
              <a:off x="1089" y="1804"/>
              <a:ext cx="49" cy="2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150" name="Rectangle 94"/>
          <p:cNvSpPr/>
          <p:nvPr/>
        </p:nvSpPr>
        <p:spPr>
          <a:xfrm>
            <a:off x="0" y="31003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151" name="Object 95"/>
          <p:cNvGraphicFramePr>
            <a:graphicFrameLocks noChangeAspect="1"/>
          </p:cNvGraphicFramePr>
          <p:nvPr/>
        </p:nvGraphicFramePr>
        <p:xfrm>
          <a:off x="887413" y="4841875"/>
          <a:ext cx="475297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1854200" imgH="647700" progId="Equation.3">
                  <p:embed/>
                </p:oleObj>
              </mc:Choice>
              <mc:Fallback>
                <p:oleObj name="" r:id="rId1" imgW="1854200" imgH="64770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7413" y="4841875"/>
                        <a:ext cx="4752975" cy="165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2" name="Rectangle 96"/>
          <p:cNvSpPr/>
          <p:nvPr/>
        </p:nvSpPr>
        <p:spPr>
          <a:xfrm>
            <a:off x="6018213" y="5324475"/>
            <a:ext cx="7937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153" name="Object 97"/>
          <p:cNvGraphicFramePr>
            <a:graphicFrameLocks noChangeAspect="1"/>
          </p:cNvGraphicFramePr>
          <p:nvPr/>
        </p:nvGraphicFramePr>
        <p:xfrm>
          <a:off x="6934200" y="4976813"/>
          <a:ext cx="1554163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3" imgW="647700" imgH="457200" progId="Equation.3">
                  <p:embed/>
                </p:oleObj>
              </mc:Choice>
              <mc:Fallback>
                <p:oleObj name="" r:id="rId3" imgW="647700" imgH="4572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4200" y="4976813"/>
                        <a:ext cx="1554163" cy="1096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4" name="Rectangle 98"/>
          <p:cNvSpPr/>
          <p:nvPr/>
        </p:nvSpPr>
        <p:spPr>
          <a:xfrm>
            <a:off x="4248150" y="3665538"/>
            <a:ext cx="209550" cy="2286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8194" name="Text Box 38"/>
          <p:cNvSpPr txBox="1"/>
          <p:nvPr/>
        </p:nvSpPr>
        <p:spPr>
          <a:xfrm>
            <a:off x="476250" y="1690688"/>
            <a:ext cx="4448175" cy="604837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频率失真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，属于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线性失真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5" name="Text Box 40"/>
          <p:cNvSpPr txBox="1"/>
          <p:nvPr/>
        </p:nvSpPr>
        <p:spPr>
          <a:xfrm>
            <a:off x="490538" y="2562225"/>
            <a:ext cx="7681912" cy="214312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振幅频率失真：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由于放大倍数随频率变化而引起的失真。（对不同谐波的放大能力不同）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相位频率失真：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放大器对不同频率分量信号的延迟不同所引起的失真。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6082" name="Rectangle 94"/>
          <p:cNvSpPr/>
          <p:nvPr/>
        </p:nvSpPr>
        <p:spPr>
          <a:xfrm>
            <a:off x="0" y="31003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3" name="Rectangle 98"/>
          <p:cNvSpPr/>
          <p:nvPr/>
        </p:nvSpPr>
        <p:spPr>
          <a:xfrm>
            <a:off x="4248150" y="3665538"/>
            <a:ext cx="209550" cy="2286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6084" name="Picture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147638"/>
            <a:ext cx="7585075" cy="3300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5" name="Rectangle 101"/>
          <p:cNvSpPr/>
          <p:nvPr/>
        </p:nvSpPr>
        <p:spPr>
          <a:xfrm>
            <a:off x="0" y="31861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6086" name="Object 100"/>
          <p:cNvGraphicFramePr>
            <a:graphicFrameLocks noChangeAspect="1"/>
          </p:cNvGraphicFramePr>
          <p:nvPr/>
        </p:nvGraphicFramePr>
        <p:xfrm>
          <a:off x="612775" y="3549650"/>
          <a:ext cx="4891088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2" imgW="1866900" imgH="482600" progId="Equation.3">
                  <p:embed/>
                </p:oleObj>
              </mc:Choice>
              <mc:Fallback>
                <p:oleObj name="" r:id="rId2" imgW="1866900" imgH="4826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2775" y="3549650"/>
                        <a:ext cx="4891088" cy="1273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102"/>
          <p:cNvGraphicFramePr>
            <a:graphicFrameLocks noChangeAspect="1"/>
          </p:cNvGraphicFramePr>
          <p:nvPr/>
        </p:nvGraphicFramePr>
        <p:xfrm>
          <a:off x="996950" y="5051425"/>
          <a:ext cx="4651375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4" imgW="1854200" imgH="647700" progId="Equation.3">
                  <p:embed/>
                </p:oleObj>
              </mc:Choice>
              <mc:Fallback>
                <p:oleObj name="" r:id="rId4" imgW="1854200" imgH="64770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6950" y="5051425"/>
                        <a:ext cx="4651375" cy="1617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103"/>
          <p:cNvSpPr/>
          <p:nvPr/>
        </p:nvSpPr>
        <p:spPr>
          <a:xfrm>
            <a:off x="227013" y="5368925"/>
            <a:ext cx="7937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9" name="Rectangle 105"/>
          <p:cNvSpPr/>
          <p:nvPr/>
        </p:nvSpPr>
        <p:spPr>
          <a:xfrm>
            <a:off x="0" y="31861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6090" name="Object 104"/>
          <p:cNvGraphicFramePr>
            <a:graphicFrameLocks noChangeAspect="1"/>
          </p:cNvGraphicFramePr>
          <p:nvPr/>
        </p:nvGraphicFramePr>
        <p:xfrm>
          <a:off x="5983288" y="5187950"/>
          <a:ext cx="27432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6" imgW="1167765" imgH="482600" progId="Equation.3">
                  <p:embed/>
                </p:oleObj>
              </mc:Choice>
              <mc:Fallback>
                <p:oleObj name="" r:id="rId6" imgW="1167765" imgH="48260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83288" y="5187950"/>
                        <a:ext cx="2743200" cy="1138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7106" name="Rectangle 2"/>
          <p:cNvSpPr/>
          <p:nvPr/>
        </p:nvSpPr>
        <p:spPr>
          <a:xfrm>
            <a:off x="0" y="31003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07" name="Rectangle 3"/>
          <p:cNvSpPr/>
          <p:nvPr/>
        </p:nvSpPr>
        <p:spPr>
          <a:xfrm>
            <a:off x="4248150" y="3665538"/>
            <a:ext cx="209550" cy="2286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710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247650"/>
            <a:ext cx="7920038" cy="3446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9" name="Rectangle 5"/>
          <p:cNvSpPr/>
          <p:nvPr/>
        </p:nvSpPr>
        <p:spPr>
          <a:xfrm>
            <a:off x="0" y="31861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10" name="Rectangle 9"/>
          <p:cNvSpPr/>
          <p:nvPr/>
        </p:nvSpPr>
        <p:spPr>
          <a:xfrm>
            <a:off x="0" y="31861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11" name="Rectangle 12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7112" name="Object 11"/>
          <p:cNvGraphicFramePr>
            <a:graphicFrameLocks noChangeAspect="1"/>
          </p:cNvGraphicFramePr>
          <p:nvPr/>
        </p:nvGraphicFramePr>
        <p:xfrm>
          <a:off x="1030288" y="3963988"/>
          <a:ext cx="7215187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2" imgW="2527300" imgH="254000" progId="Equation.3">
                  <p:embed/>
                </p:oleObj>
              </mc:Choice>
              <mc:Fallback>
                <p:oleObj name="" r:id="rId2" imgW="2527300" imgH="2540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0288" y="3963988"/>
                        <a:ext cx="7215187" cy="735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Rectangle 14"/>
          <p:cNvSpPr/>
          <p:nvPr/>
        </p:nvSpPr>
        <p:spPr>
          <a:xfrm>
            <a:off x="0" y="31861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7114" name="Object 13"/>
          <p:cNvGraphicFramePr>
            <a:graphicFrameLocks noChangeAspect="1"/>
          </p:cNvGraphicFramePr>
          <p:nvPr/>
        </p:nvGraphicFramePr>
        <p:xfrm>
          <a:off x="1103313" y="4852988"/>
          <a:ext cx="4378325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4" imgW="1548765" imgH="482600" progId="Equation.3">
                  <p:embed/>
                </p:oleObj>
              </mc:Choice>
              <mc:Fallback>
                <p:oleObj name="" r:id="rId4" imgW="1548765" imgH="4826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313" y="4852988"/>
                        <a:ext cx="4378325" cy="1370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48130" name="Object 4"/>
          <p:cNvGraphicFramePr>
            <a:graphicFrameLocks noChangeAspect="1"/>
          </p:cNvGraphicFramePr>
          <p:nvPr/>
        </p:nvGraphicFramePr>
        <p:xfrm>
          <a:off x="822325" y="1298575"/>
          <a:ext cx="60261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2247900" imgH="228600" progId="Equation.3">
                  <p:embed/>
                </p:oleObj>
              </mc:Choice>
              <mc:Fallback>
                <p:oleObj name="" r:id="rId1" imgW="2247900" imgH="2286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2325" y="1298575"/>
                        <a:ext cx="6026150" cy="611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5"/>
          <p:cNvGraphicFramePr>
            <a:graphicFrameLocks noChangeAspect="1"/>
          </p:cNvGraphicFramePr>
          <p:nvPr/>
        </p:nvGraphicFramePr>
        <p:xfrm>
          <a:off x="846138" y="2708275"/>
          <a:ext cx="5840412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3" imgW="2184400" imgH="431800" progId="Equation.3">
                  <p:embed/>
                </p:oleObj>
              </mc:Choice>
              <mc:Fallback>
                <p:oleObj name="" r:id="rId3" imgW="2184400" imgH="4318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6138" y="2708275"/>
                        <a:ext cx="5840412" cy="1154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6"/>
          <p:cNvGraphicFramePr>
            <a:graphicFrameLocks noChangeAspect="1"/>
          </p:cNvGraphicFramePr>
          <p:nvPr/>
        </p:nvGraphicFramePr>
        <p:xfrm>
          <a:off x="811213" y="1989138"/>
          <a:ext cx="33559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5" imgW="1205865" imgH="254000" progId="Equation.3">
                  <p:embed/>
                </p:oleObj>
              </mc:Choice>
              <mc:Fallback>
                <p:oleObj name="" r:id="rId5" imgW="1205865" imgH="2540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213" y="1989138"/>
                        <a:ext cx="3355975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Rectangle 65"/>
          <p:cNvSpPr/>
          <p:nvPr/>
        </p:nvSpPr>
        <p:spPr>
          <a:xfrm>
            <a:off x="5989638" y="4497388"/>
            <a:ext cx="2070100" cy="104140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30000"/>
              </a:lnSpc>
              <a:spcBef>
                <a:spcPct val="50000"/>
              </a:spcBef>
              <a:buClrTx/>
              <a:buFontTx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进一步的简化等效电路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4" name="Text Box 66"/>
          <p:cNvSpPr txBox="1"/>
          <p:nvPr/>
        </p:nvSpPr>
        <p:spPr>
          <a:xfrm>
            <a:off x="838200" y="617538"/>
            <a:ext cx="5907088" cy="604837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用戴维南等效进一步简化电路：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8135" name="Group 67"/>
          <p:cNvGrpSpPr/>
          <p:nvPr/>
        </p:nvGrpSpPr>
        <p:grpSpPr>
          <a:xfrm>
            <a:off x="550863" y="3981450"/>
            <a:ext cx="5141912" cy="2455863"/>
            <a:chOff x="1069" y="853"/>
            <a:chExt cx="3193" cy="1547"/>
          </a:xfrm>
        </p:grpSpPr>
        <p:sp>
          <p:nvSpPr>
            <p:cNvPr id="48136" name="Freeform 68"/>
            <p:cNvSpPr/>
            <p:nvPr/>
          </p:nvSpPr>
          <p:spPr>
            <a:xfrm>
              <a:off x="1189" y="1580"/>
              <a:ext cx="287" cy="258"/>
            </a:xfrm>
            <a:custGeom>
              <a:avLst/>
              <a:gdLst/>
              <a:ahLst/>
              <a:cxnLst>
                <a:cxn ang="0">
                  <a:pos x="0" y="2235"/>
                </a:cxn>
                <a:cxn ang="0">
                  <a:pos x="797" y="1220"/>
                </a:cxn>
                <a:cxn ang="0">
                  <a:pos x="2408" y="206"/>
                </a:cxn>
                <a:cxn ang="0">
                  <a:pos x="4831" y="0"/>
                </a:cxn>
                <a:cxn ang="0">
                  <a:pos x="7192" y="206"/>
                </a:cxn>
                <a:cxn ang="0">
                  <a:pos x="8812" y="1220"/>
                </a:cxn>
                <a:cxn ang="0">
                  <a:pos x="9633" y="2235"/>
                </a:cxn>
                <a:cxn ang="0">
                  <a:pos x="8812" y="3470"/>
                </a:cxn>
                <a:cxn ang="0">
                  <a:pos x="7192" y="4485"/>
                </a:cxn>
                <a:cxn ang="0">
                  <a:pos x="4831" y="4695"/>
                </a:cxn>
                <a:cxn ang="0">
                  <a:pos x="2408" y="4485"/>
                </a:cxn>
                <a:cxn ang="0">
                  <a:pos x="797" y="3470"/>
                </a:cxn>
                <a:cxn ang="0">
                  <a:pos x="0" y="2235"/>
                </a:cxn>
              </a:cxnLst>
              <a:pathLst>
                <a:path w="202" h="193">
                  <a:moveTo>
                    <a:pt x="0" y="92"/>
                  </a:moveTo>
                  <a:lnTo>
                    <a:pt x="17" y="50"/>
                  </a:lnTo>
                  <a:lnTo>
                    <a:pt x="51" y="8"/>
                  </a:lnTo>
                  <a:lnTo>
                    <a:pt x="101" y="0"/>
                  </a:lnTo>
                  <a:lnTo>
                    <a:pt x="151" y="8"/>
                  </a:lnTo>
                  <a:lnTo>
                    <a:pt x="185" y="50"/>
                  </a:lnTo>
                  <a:lnTo>
                    <a:pt x="202" y="92"/>
                  </a:lnTo>
                  <a:lnTo>
                    <a:pt x="185" y="142"/>
                  </a:lnTo>
                  <a:lnTo>
                    <a:pt x="151" y="184"/>
                  </a:lnTo>
                  <a:lnTo>
                    <a:pt x="101" y="193"/>
                  </a:lnTo>
                  <a:lnTo>
                    <a:pt x="51" y="184"/>
                  </a:lnTo>
                  <a:lnTo>
                    <a:pt x="17" y="14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37" name="Line 69"/>
            <p:cNvSpPr/>
            <p:nvPr/>
          </p:nvSpPr>
          <p:spPr>
            <a:xfrm flipH="1">
              <a:off x="1333" y="2318"/>
              <a:ext cx="2711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38" name="Line 70"/>
            <p:cNvSpPr/>
            <p:nvPr/>
          </p:nvSpPr>
          <p:spPr>
            <a:xfrm>
              <a:off x="2909" y="1156"/>
              <a:ext cx="1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39" name="Freeform 71"/>
            <p:cNvSpPr/>
            <p:nvPr/>
          </p:nvSpPr>
          <p:spPr>
            <a:xfrm>
              <a:off x="2802" y="1580"/>
              <a:ext cx="227" cy="314"/>
            </a:xfrm>
            <a:custGeom>
              <a:avLst/>
              <a:gdLst/>
              <a:ahLst/>
              <a:cxnLst>
                <a:cxn ang="0">
                  <a:pos x="3760" y="0"/>
                </a:cxn>
                <a:cxn ang="0">
                  <a:pos x="0" y="2825"/>
                </a:cxn>
                <a:cxn ang="0">
                  <a:pos x="3760" y="5700"/>
                </a:cxn>
                <a:cxn ang="0">
                  <a:pos x="7996" y="2825"/>
                </a:cxn>
                <a:cxn ang="0">
                  <a:pos x="3760" y="0"/>
                </a:cxn>
              </a:cxnLst>
              <a:pathLst>
                <a:path w="159" h="235">
                  <a:moveTo>
                    <a:pt x="75" y="0"/>
                  </a:moveTo>
                  <a:lnTo>
                    <a:pt x="0" y="117"/>
                  </a:lnTo>
                  <a:lnTo>
                    <a:pt x="75" y="235"/>
                  </a:lnTo>
                  <a:lnTo>
                    <a:pt x="159" y="11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40" name="Line 72"/>
            <p:cNvSpPr/>
            <p:nvPr/>
          </p:nvSpPr>
          <p:spPr>
            <a:xfrm>
              <a:off x="2802" y="1736"/>
              <a:ext cx="227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1" name="Line 73"/>
            <p:cNvSpPr/>
            <p:nvPr/>
          </p:nvSpPr>
          <p:spPr>
            <a:xfrm>
              <a:off x="2743" y="1580"/>
              <a:ext cx="1" cy="31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2" name="Freeform 74"/>
            <p:cNvSpPr/>
            <p:nvPr/>
          </p:nvSpPr>
          <p:spPr>
            <a:xfrm>
              <a:off x="2718" y="1803"/>
              <a:ext cx="60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49" y="620"/>
                </a:cxn>
                <a:cxn ang="0">
                  <a:pos x="2137" y="0"/>
                </a:cxn>
                <a:cxn ang="0">
                  <a:pos x="849" y="2522"/>
                </a:cxn>
                <a:cxn ang="0">
                  <a:pos x="0" y="0"/>
                </a:cxn>
              </a:cxnLst>
              <a:pathLst>
                <a:path w="42" h="109">
                  <a:moveTo>
                    <a:pt x="0" y="0"/>
                  </a:moveTo>
                  <a:lnTo>
                    <a:pt x="17" y="26"/>
                  </a:lnTo>
                  <a:lnTo>
                    <a:pt x="42" y="0"/>
                  </a:lnTo>
                  <a:lnTo>
                    <a:pt x="17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43" name="Line 75"/>
            <p:cNvSpPr/>
            <p:nvPr/>
          </p:nvSpPr>
          <p:spPr>
            <a:xfrm flipH="1">
              <a:off x="2909" y="1156"/>
              <a:ext cx="1135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44" name="Rectangle 76"/>
            <p:cNvSpPr/>
            <p:nvPr/>
          </p:nvSpPr>
          <p:spPr>
            <a:xfrm>
              <a:off x="3263" y="1635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5" name="Rectangle 77"/>
            <p:cNvSpPr/>
            <p:nvPr/>
          </p:nvSpPr>
          <p:spPr>
            <a:xfrm>
              <a:off x="3344" y="1714"/>
              <a:ext cx="14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6" name="Rectangle 78"/>
            <p:cNvSpPr/>
            <p:nvPr/>
          </p:nvSpPr>
          <p:spPr>
            <a:xfrm>
              <a:off x="3387" y="1703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7" name="Rectangle 79"/>
            <p:cNvSpPr/>
            <p:nvPr/>
          </p:nvSpPr>
          <p:spPr>
            <a:xfrm>
              <a:off x="3100" y="1624"/>
              <a:ext cx="72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8" name="Rectangle 80"/>
            <p:cNvSpPr/>
            <p:nvPr/>
          </p:nvSpPr>
          <p:spPr>
            <a:xfrm>
              <a:off x="3159" y="1703"/>
              <a:ext cx="120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49" name="Line 81"/>
            <p:cNvSpPr/>
            <p:nvPr/>
          </p:nvSpPr>
          <p:spPr>
            <a:xfrm>
              <a:off x="3591" y="1156"/>
              <a:ext cx="1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50" name="Line 82"/>
            <p:cNvSpPr/>
            <p:nvPr/>
          </p:nvSpPr>
          <p:spPr>
            <a:xfrm flipV="1">
              <a:off x="3591" y="1580"/>
              <a:ext cx="1" cy="258"/>
            </a:xfrm>
            <a:prstGeom prst="line">
              <a:avLst/>
            </a:prstGe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51" name="Rectangle 83"/>
            <p:cNvSpPr/>
            <p:nvPr/>
          </p:nvSpPr>
          <p:spPr>
            <a:xfrm>
              <a:off x="3531" y="1580"/>
              <a:ext cx="119" cy="25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2" name="Freeform 84"/>
            <p:cNvSpPr/>
            <p:nvPr/>
          </p:nvSpPr>
          <p:spPr>
            <a:xfrm>
              <a:off x="3566" y="1133"/>
              <a:ext cx="60" cy="4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400" y="0"/>
                </a:cxn>
                <a:cxn ang="0">
                  <a:pos x="1266" y="0"/>
                </a:cxn>
                <a:cxn ang="0">
                  <a:pos x="2137" y="407"/>
                </a:cxn>
                <a:cxn ang="0">
                  <a:pos x="1266" y="788"/>
                </a:cxn>
                <a:cxn ang="0">
                  <a:pos x="400" y="788"/>
                </a:cxn>
                <a:cxn ang="0">
                  <a:pos x="0" y="407"/>
                </a:cxn>
              </a:cxnLst>
              <a:pathLst>
                <a:path w="42" h="33">
                  <a:moveTo>
                    <a:pt x="0" y="17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42" y="17"/>
                  </a:lnTo>
                  <a:lnTo>
                    <a:pt x="25" y="33"/>
                  </a:lnTo>
                  <a:lnTo>
                    <a:pt x="8" y="3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53" name="Freeform 85"/>
            <p:cNvSpPr/>
            <p:nvPr/>
          </p:nvSpPr>
          <p:spPr>
            <a:xfrm>
              <a:off x="3566" y="2295"/>
              <a:ext cx="60" cy="4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400" y="0"/>
                </a:cxn>
                <a:cxn ang="0">
                  <a:pos x="1266" y="0"/>
                </a:cxn>
                <a:cxn ang="0">
                  <a:pos x="2137" y="472"/>
                </a:cxn>
                <a:cxn ang="0">
                  <a:pos x="1266" y="940"/>
                </a:cxn>
                <a:cxn ang="0">
                  <a:pos x="400" y="940"/>
                </a:cxn>
                <a:cxn ang="0">
                  <a:pos x="0" y="472"/>
                </a:cxn>
              </a:cxnLst>
              <a:pathLst>
                <a:path w="42" h="34">
                  <a:moveTo>
                    <a:pt x="0" y="17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42" y="17"/>
                  </a:lnTo>
                  <a:lnTo>
                    <a:pt x="25" y="34"/>
                  </a:lnTo>
                  <a:lnTo>
                    <a:pt x="8" y="3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54" name="Freeform 86"/>
            <p:cNvSpPr/>
            <p:nvPr/>
          </p:nvSpPr>
          <p:spPr>
            <a:xfrm>
              <a:off x="3985" y="1133"/>
              <a:ext cx="59" cy="4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323" y="0"/>
                </a:cxn>
                <a:cxn ang="0">
                  <a:pos x="1384" y="0"/>
                </a:cxn>
                <a:cxn ang="0">
                  <a:pos x="1769" y="407"/>
                </a:cxn>
                <a:cxn ang="0">
                  <a:pos x="1384" y="788"/>
                </a:cxn>
                <a:cxn ang="0">
                  <a:pos x="323" y="788"/>
                </a:cxn>
                <a:cxn ang="0">
                  <a:pos x="0" y="407"/>
                </a:cxn>
              </a:cxnLst>
              <a:pathLst>
                <a:path w="42" h="33">
                  <a:moveTo>
                    <a:pt x="0" y="17"/>
                  </a:moveTo>
                  <a:lnTo>
                    <a:pt x="8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3"/>
                  </a:lnTo>
                  <a:lnTo>
                    <a:pt x="8" y="3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55" name="Freeform 87"/>
            <p:cNvSpPr/>
            <p:nvPr/>
          </p:nvSpPr>
          <p:spPr>
            <a:xfrm>
              <a:off x="3985" y="2295"/>
              <a:ext cx="59" cy="4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323" y="0"/>
                </a:cxn>
                <a:cxn ang="0">
                  <a:pos x="1384" y="0"/>
                </a:cxn>
                <a:cxn ang="0">
                  <a:pos x="1769" y="472"/>
                </a:cxn>
                <a:cxn ang="0">
                  <a:pos x="1384" y="940"/>
                </a:cxn>
                <a:cxn ang="0">
                  <a:pos x="323" y="940"/>
                </a:cxn>
                <a:cxn ang="0">
                  <a:pos x="0" y="472"/>
                </a:cxn>
              </a:cxnLst>
              <a:pathLst>
                <a:path w="42" h="34">
                  <a:moveTo>
                    <a:pt x="0" y="17"/>
                  </a:moveTo>
                  <a:lnTo>
                    <a:pt x="8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4"/>
                  </a:lnTo>
                  <a:lnTo>
                    <a:pt x="8" y="3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56" name="Rectangle 88"/>
            <p:cNvSpPr/>
            <p:nvPr/>
          </p:nvSpPr>
          <p:spPr>
            <a:xfrm>
              <a:off x="3769" y="1591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7" name="Rectangle 89"/>
            <p:cNvSpPr/>
            <p:nvPr/>
          </p:nvSpPr>
          <p:spPr>
            <a:xfrm>
              <a:off x="3703" y="1614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8" name="Rectangle 90"/>
            <p:cNvSpPr/>
            <p:nvPr/>
          </p:nvSpPr>
          <p:spPr>
            <a:xfrm>
              <a:off x="3779" y="1691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9" name="Rectangle 91"/>
            <p:cNvSpPr/>
            <p:nvPr/>
          </p:nvSpPr>
          <p:spPr>
            <a:xfrm>
              <a:off x="4117" y="1088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0" name="Rectangle 92"/>
            <p:cNvSpPr/>
            <p:nvPr/>
          </p:nvSpPr>
          <p:spPr>
            <a:xfrm>
              <a:off x="4117" y="2227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1" name="Rectangle 93"/>
            <p:cNvSpPr/>
            <p:nvPr/>
          </p:nvSpPr>
          <p:spPr>
            <a:xfrm>
              <a:off x="3992" y="1703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2" name="Rectangle 94"/>
            <p:cNvSpPr/>
            <p:nvPr/>
          </p:nvSpPr>
          <p:spPr>
            <a:xfrm>
              <a:off x="4085" y="1770"/>
              <a:ext cx="72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3" name="Rectangle 95"/>
            <p:cNvSpPr/>
            <p:nvPr/>
          </p:nvSpPr>
          <p:spPr>
            <a:xfrm>
              <a:off x="4049" y="1568"/>
              <a:ext cx="3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4" name="Line 96"/>
            <p:cNvSpPr/>
            <p:nvPr/>
          </p:nvSpPr>
          <p:spPr>
            <a:xfrm flipH="1">
              <a:off x="1333" y="1156"/>
              <a:ext cx="1134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65" name="Line 97"/>
            <p:cNvSpPr/>
            <p:nvPr/>
          </p:nvSpPr>
          <p:spPr>
            <a:xfrm>
              <a:off x="2240" y="1156"/>
              <a:ext cx="2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66" name="Line 98"/>
            <p:cNvSpPr/>
            <p:nvPr/>
          </p:nvSpPr>
          <p:spPr>
            <a:xfrm>
              <a:off x="2240" y="1680"/>
              <a:ext cx="2" cy="56"/>
            </a:xfrm>
            <a:prstGeom prst="line">
              <a:avLst/>
            </a:prstGe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67" name="Line 99"/>
            <p:cNvSpPr/>
            <p:nvPr/>
          </p:nvSpPr>
          <p:spPr>
            <a:xfrm>
              <a:off x="2156" y="1680"/>
              <a:ext cx="168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68" name="Line 100"/>
            <p:cNvSpPr/>
            <p:nvPr/>
          </p:nvSpPr>
          <p:spPr>
            <a:xfrm>
              <a:off x="2156" y="1736"/>
              <a:ext cx="168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69" name="Freeform 101"/>
            <p:cNvSpPr/>
            <p:nvPr/>
          </p:nvSpPr>
          <p:spPr>
            <a:xfrm>
              <a:off x="2205" y="1133"/>
              <a:ext cx="59" cy="4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721" y="0"/>
                </a:cxn>
                <a:cxn ang="0">
                  <a:pos x="1384" y="0"/>
                </a:cxn>
                <a:cxn ang="0">
                  <a:pos x="1769" y="407"/>
                </a:cxn>
                <a:cxn ang="0">
                  <a:pos x="1384" y="788"/>
                </a:cxn>
                <a:cxn ang="0">
                  <a:pos x="721" y="788"/>
                </a:cxn>
                <a:cxn ang="0">
                  <a:pos x="0" y="407"/>
                </a:cxn>
              </a:cxnLst>
              <a:pathLst>
                <a:path w="42" h="33">
                  <a:moveTo>
                    <a:pt x="0" y="17"/>
                  </a:moveTo>
                  <a:lnTo>
                    <a:pt x="17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3"/>
                  </a:lnTo>
                  <a:lnTo>
                    <a:pt x="17" y="3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70" name="Freeform 102"/>
            <p:cNvSpPr/>
            <p:nvPr/>
          </p:nvSpPr>
          <p:spPr>
            <a:xfrm>
              <a:off x="2205" y="2295"/>
              <a:ext cx="59" cy="4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721" y="0"/>
                </a:cxn>
                <a:cxn ang="0">
                  <a:pos x="1384" y="0"/>
                </a:cxn>
                <a:cxn ang="0">
                  <a:pos x="1769" y="472"/>
                </a:cxn>
                <a:cxn ang="0">
                  <a:pos x="1384" y="940"/>
                </a:cxn>
                <a:cxn ang="0">
                  <a:pos x="721" y="940"/>
                </a:cxn>
                <a:cxn ang="0">
                  <a:pos x="0" y="472"/>
                </a:cxn>
              </a:cxnLst>
              <a:pathLst>
                <a:path w="42" h="34">
                  <a:moveTo>
                    <a:pt x="0" y="17"/>
                  </a:moveTo>
                  <a:lnTo>
                    <a:pt x="17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4"/>
                  </a:lnTo>
                  <a:lnTo>
                    <a:pt x="17" y="3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71" name="Line 103"/>
            <p:cNvSpPr/>
            <p:nvPr/>
          </p:nvSpPr>
          <p:spPr>
            <a:xfrm>
              <a:off x="1619" y="1156"/>
              <a:ext cx="276" cy="1"/>
            </a:xfrm>
            <a:prstGeom prst="line">
              <a:avLst/>
            </a:prstGe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72" name="Rectangle 104"/>
            <p:cNvSpPr/>
            <p:nvPr/>
          </p:nvSpPr>
          <p:spPr>
            <a:xfrm>
              <a:off x="1619" y="1100"/>
              <a:ext cx="276" cy="11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3" name="Line 105"/>
            <p:cNvSpPr/>
            <p:nvPr/>
          </p:nvSpPr>
          <p:spPr>
            <a:xfrm>
              <a:off x="1333" y="1156"/>
              <a:ext cx="1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74" name="Rectangle 106"/>
            <p:cNvSpPr/>
            <p:nvPr/>
          </p:nvSpPr>
          <p:spPr>
            <a:xfrm>
              <a:off x="1569" y="1647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5" name="Rectangle 107"/>
            <p:cNvSpPr/>
            <p:nvPr/>
          </p:nvSpPr>
          <p:spPr>
            <a:xfrm>
              <a:off x="1661" y="1714"/>
              <a:ext cx="5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6" name="Rectangle 108"/>
            <p:cNvSpPr/>
            <p:nvPr/>
          </p:nvSpPr>
          <p:spPr>
            <a:xfrm>
              <a:off x="1625" y="1512"/>
              <a:ext cx="3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7" name="Rectangle 109"/>
            <p:cNvSpPr/>
            <p:nvPr/>
          </p:nvSpPr>
          <p:spPr>
            <a:xfrm>
              <a:off x="1070" y="1512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8" name="Rectangle 110"/>
            <p:cNvSpPr/>
            <p:nvPr/>
          </p:nvSpPr>
          <p:spPr>
            <a:xfrm>
              <a:off x="1069" y="1780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79" name="Rectangle 111"/>
            <p:cNvSpPr/>
            <p:nvPr/>
          </p:nvSpPr>
          <p:spPr>
            <a:xfrm>
              <a:off x="1800" y="853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0" name="Rectangle 112"/>
            <p:cNvSpPr/>
            <p:nvPr/>
          </p:nvSpPr>
          <p:spPr>
            <a:xfrm>
              <a:off x="1732" y="876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1" name="Rectangle 113"/>
            <p:cNvSpPr/>
            <p:nvPr/>
          </p:nvSpPr>
          <p:spPr>
            <a:xfrm>
              <a:off x="1817" y="953"/>
              <a:ext cx="5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2" name="Rectangle 114"/>
            <p:cNvSpPr/>
            <p:nvPr/>
          </p:nvSpPr>
          <p:spPr>
            <a:xfrm>
              <a:off x="1977" y="1826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3" name="Rectangle 115"/>
            <p:cNvSpPr/>
            <p:nvPr/>
          </p:nvSpPr>
          <p:spPr>
            <a:xfrm>
              <a:off x="2072" y="1904"/>
              <a:ext cx="40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4" name="Line 116"/>
            <p:cNvSpPr/>
            <p:nvPr/>
          </p:nvSpPr>
          <p:spPr>
            <a:xfrm>
              <a:off x="2467" y="1156"/>
              <a:ext cx="1" cy="42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85" name="Freeform 117"/>
            <p:cNvSpPr/>
            <p:nvPr/>
          </p:nvSpPr>
          <p:spPr>
            <a:xfrm>
              <a:off x="2431" y="2183"/>
              <a:ext cx="60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6" y="420"/>
                </a:cxn>
                <a:cxn ang="0">
                  <a:pos x="2137" y="0"/>
                </a:cxn>
                <a:cxn ang="0">
                  <a:pos x="1266" y="2455"/>
                </a:cxn>
                <a:cxn ang="0">
                  <a:pos x="0" y="0"/>
                </a:cxn>
              </a:cxnLst>
              <a:pathLst>
                <a:path w="42" h="101">
                  <a:moveTo>
                    <a:pt x="0" y="0"/>
                  </a:moveTo>
                  <a:lnTo>
                    <a:pt x="25" y="17"/>
                  </a:lnTo>
                  <a:lnTo>
                    <a:pt x="42" y="0"/>
                  </a:lnTo>
                  <a:lnTo>
                    <a:pt x="25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86" name="Line 118"/>
            <p:cNvSpPr/>
            <p:nvPr/>
          </p:nvSpPr>
          <p:spPr>
            <a:xfrm>
              <a:off x="2467" y="1894"/>
              <a:ext cx="1" cy="31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187" name="Freeform 119"/>
            <p:cNvSpPr/>
            <p:nvPr/>
          </p:nvSpPr>
          <p:spPr>
            <a:xfrm>
              <a:off x="2431" y="1156"/>
              <a:ext cx="60" cy="133"/>
            </a:xfrm>
            <a:custGeom>
              <a:avLst/>
              <a:gdLst/>
              <a:ahLst/>
              <a:cxnLst>
                <a:cxn ang="0">
                  <a:pos x="0" y="2301"/>
                </a:cxn>
                <a:cxn ang="0">
                  <a:pos x="1266" y="1897"/>
                </a:cxn>
                <a:cxn ang="0">
                  <a:pos x="2137" y="2301"/>
                </a:cxn>
                <a:cxn ang="0">
                  <a:pos x="1266" y="0"/>
                </a:cxn>
                <a:cxn ang="0">
                  <a:pos x="0" y="2301"/>
                </a:cxn>
              </a:cxnLst>
              <a:pathLst>
                <a:path w="42" h="100">
                  <a:moveTo>
                    <a:pt x="0" y="100"/>
                  </a:moveTo>
                  <a:lnTo>
                    <a:pt x="25" y="83"/>
                  </a:lnTo>
                  <a:lnTo>
                    <a:pt x="42" y="100"/>
                  </a:lnTo>
                  <a:lnTo>
                    <a:pt x="25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8188" name="Rectangle 120"/>
            <p:cNvSpPr/>
            <p:nvPr/>
          </p:nvSpPr>
          <p:spPr>
            <a:xfrm>
              <a:off x="2380" y="1624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89" name="Rectangle 121"/>
            <p:cNvSpPr/>
            <p:nvPr/>
          </p:nvSpPr>
          <p:spPr>
            <a:xfrm>
              <a:off x="2460" y="1691"/>
              <a:ext cx="14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0" name="Rectangle 122"/>
            <p:cNvSpPr/>
            <p:nvPr/>
          </p:nvSpPr>
          <p:spPr>
            <a:xfrm>
              <a:off x="2502" y="1680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1" name="Rectangle 123"/>
            <p:cNvSpPr/>
            <p:nvPr/>
          </p:nvSpPr>
          <p:spPr>
            <a:xfrm>
              <a:off x="1693" y="1658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92" name="Rectangle 124"/>
            <p:cNvSpPr/>
            <p:nvPr/>
          </p:nvSpPr>
          <p:spPr>
            <a:xfrm>
              <a:off x="3319" y="1512"/>
              <a:ext cx="3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9154" name="Rectangle 2"/>
          <p:cNvSpPr/>
          <p:nvPr/>
        </p:nvSpPr>
        <p:spPr>
          <a:xfrm>
            <a:off x="1368425" y="344488"/>
            <a:ext cx="6045200" cy="676275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20000"/>
              </a:lnSpc>
              <a:spcBef>
                <a:spcPct val="20000"/>
              </a:spcBef>
              <a:buClrTx/>
              <a:buFontTx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高频增益表达式及上限频率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5" name="Rectangle 3"/>
          <p:cNvSpPr/>
          <p:nvPr/>
        </p:nvSpPr>
        <p:spPr>
          <a:xfrm>
            <a:off x="0" y="387667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1700213" y="3395663"/>
          <a:ext cx="5513387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1" imgW="2540000" imgH="838200" progId="Equation.3">
                  <p:embed/>
                </p:oleObj>
              </mc:Choice>
              <mc:Fallback>
                <p:oleObj name="" r:id="rId1" imgW="2540000" imgH="8382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0213" y="3395663"/>
                        <a:ext cx="5513387" cy="181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2060575" y="5378450"/>
          <a:ext cx="44116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3" imgW="2032000" imgH="431800" progId="Equation.3">
                  <p:embed/>
                </p:oleObj>
              </mc:Choice>
              <mc:Fallback>
                <p:oleObj name="" r:id="rId3" imgW="2032000" imgH="4318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0575" y="5378450"/>
                        <a:ext cx="4411663" cy="938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158" name="Group 65"/>
          <p:cNvGrpSpPr/>
          <p:nvPr/>
        </p:nvGrpSpPr>
        <p:grpSpPr>
          <a:xfrm>
            <a:off x="2382838" y="1011238"/>
            <a:ext cx="5068887" cy="2455862"/>
            <a:chOff x="1069" y="853"/>
            <a:chExt cx="3193" cy="1547"/>
          </a:xfrm>
        </p:grpSpPr>
        <p:sp>
          <p:nvSpPr>
            <p:cNvPr id="49159" name="Freeform 8"/>
            <p:cNvSpPr/>
            <p:nvPr/>
          </p:nvSpPr>
          <p:spPr>
            <a:xfrm>
              <a:off x="1189" y="1580"/>
              <a:ext cx="287" cy="258"/>
            </a:xfrm>
            <a:custGeom>
              <a:avLst/>
              <a:gdLst/>
              <a:ahLst/>
              <a:cxnLst>
                <a:cxn ang="0">
                  <a:pos x="0" y="2235"/>
                </a:cxn>
                <a:cxn ang="0">
                  <a:pos x="797" y="1220"/>
                </a:cxn>
                <a:cxn ang="0">
                  <a:pos x="2408" y="206"/>
                </a:cxn>
                <a:cxn ang="0">
                  <a:pos x="4831" y="0"/>
                </a:cxn>
                <a:cxn ang="0">
                  <a:pos x="7192" y="206"/>
                </a:cxn>
                <a:cxn ang="0">
                  <a:pos x="8812" y="1220"/>
                </a:cxn>
                <a:cxn ang="0">
                  <a:pos x="9633" y="2235"/>
                </a:cxn>
                <a:cxn ang="0">
                  <a:pos x="8812" y="3470"/>
                </a:cxn>
                <a:cxn ang="0">
                  <a:pos x="7192" y="4485"/>
                </a:cxn>
                <a:cxn ang="0">
                  <a:pos x="4831" y="4695"/>
                </a:cxn>
                <a:cxn ang="0">
                  <a:pos x="2408" y="4485"/>
                </a:cxn>
                <a:cxn ang="0">
                  <a:pos x="797" y="3470"/>
                </a:cxn>
                <a:cxn ang="0">
                  <a:pos x="0" y="2235"/>
                </a:cxn>
              </a:cxnLst>
              <a:pathLst>
                <a:path w="202" h="193">
                  <a:moveTo>
                    <a:pt x="0" y="92"/>
                  </a:moveTo>
                  <a:lnTo>
                    <a:pt x="17" y="50"/>
                  </a:lnTo>
                  <a:lnTo>
                    <a:pt x="51" y="8"/>
                  </a:lnTo>
                  <a:lnTo>
                    <a:pt x="101" y="0"/>
                  </a:lnTo>
                  <a:lnTo>
                    <a:pt x="151" y="8"/>
                  </a:lnTo>
                  <a:lnTo>
                    <a:pt x="185" y="50"/>
                  </a:lnTo>
                  <a:lnTo>
                    <a:pt x="202" y="92"/>
                  </a:lnTo>
                  <a:lnTo>
                    <a:pt x="185" y="142"/>
                  </a:lnTo>
                  <a:lnTo>
                    <a:pt x="151" y="184"/>
                  </a:lnTo>
                  <a:lnTo>
                    <a:pt x="101" y="193"/>
                  </a:lnTo>
                  <a:lnTo>
                    <a:pt x="51" y="184"/>
                  </a:lnTo>
                  <a:lnTo>
                    <a:pt x="17" y="14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60" name="Line 9"/>
            <p:cNvSpPr/>
            <p:nvPr/>
          </p:nvSpPr>
          <p:spPr>
            <a:xfrm flipH="1">
              <a:off x="1333" y="2318"/>
              <a:ext cx="2711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1" name="Line 10"/>
            <p:cNvSpPr/>
            <p:nvPr/>
          </p:nvSpPr>
          <p:spPr>
            <a:xfrm>
              <a:off x="2909" y="1156"/>
              <a:ext cx="1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2" name="Freeform 11"/>
            <p:cNvSpPr/>
            <p:nvPr/>
          </p:nvSpPr>
          <p:spPr>
            <a:xfrm>
              <a:off x="2802" y="1580"/>
              <a:ext cx="227" cy="314"/>
            </a:xfrm>
            <a:custGeom>
              <a:avLst/>
              <a:gdLst/>
              <a:ahLst/>
              <a:cxnLst>
                <a:cxn ang="0">
                  <a:pos x="3760" y="0"/>
                </a:cxn>
                <a:cxn ang="0">
                  <a:pos x="0" y="2825"/>
                </a:cxn>
                <a:cxn ang="0">
                  <a:pos x="3760" y="5700"/>
                </a:cxn>
                <a:cxn ang="0">
                  <a:pos x="7996" y="2825"/>
                </a:cxn>
                <a:cxn ang="0">
                  <a:pos x="3760" y="0"/>
                </a:cxn>
              </a:cxnLst>
              <a:pathLst>
                <a:path w="159" h="235">
                  <a:moveTo>
                    <a:pt x="75" y="0"/>
                  </a:moveTo>
                  <a:lnTo>
                    <a:pt x="0" y="117"/>
                  </a:lnTo>
                  <a:lnTo>
                    <a:pt x="75" y="235"/>
                  </a:lnTo>
                  <a:lnTo>
                    <a:pt x="159" y="11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63" name="Line 12"/>
            <p:cNvSpPr/>
            <p:nvPr/>
          </p:nvSpPr>
          <p:spPr>
            <a:xfrm>
              <a:off x="2802" y="1736"/>
              <a:ext cx="227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4" name="Line 13"/>
            <p:cNvSpPr/>
            <p:nvPr/>
          </p:nvSpPr>
          <p:spPr>
            <a:xfrm>
              <a:off x="2743" y="1580"/>
              <a:ext cx="1" cy="31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5" name="Freeform 14"/>
            <p:cNvSpPr/>
            <p:nvPr/>
          </p:nvSpPr>
          <p:spPr>
            <a:xfrm>
              <a:off x="2718" y="1803"/>
              <a:ext cx="60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49" y="620"/>
                </a:cxn>
                <a:cxn ang="0">
                  <a:pos x="2137" y="0"/>
                </a:cxn>
                <a:cxn ang="0">
                  <a:pos x="849" y="2522"/>
                </a:cxn>
                <a:cxn ang="0">
                  <a:pos x="0" y="0"/>
                </a:cxn>
              </a:cxnLst>
              <a:pathLst>
                <a:path w="42" h="109">
                  <a:moveTo>
                    <a:pt x="0" y="0"/>
                  </a:moveTo>
                  <a:lnTo>
                    <a:pt x="17" y="26"/>
                  </a:lnTo>
                  <a:lnTo>
                    <a:pt x="42" y="0"/>
                  </a:lnTo>
                  <a:lnTo>
                    <a:pt x="17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66" name="Line 15"/>
            <p:cNvSpPr/>
            <p:nvPr/>
          </p:nvSpPr>
          <p:spPr>
            <a:xfrm flipH="1">
              <a:off x="2909" y="1156"/>
              <a:ext cx="1135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67" name="Rectangle 16"/>
            <p:cNvSpPr/>
            <p:nvPr/>
          </p:nvSpPr>
          <p:spPr>
            <a:xfrm>
              <a:off x="3263" y="1635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8" name="Rectangle 17"/>
            <p:cNvSpPr/>
            <p:nvPr/>
          </p:nvSpPr>
          <p:spPr>
            <a:xfrm>
              <a:off x="3344" y="1714"/>
              <a:ext cx="14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9" name="Rectangle 18"/>
            <p:cNvSpPr/>
            <p:nvPr/>
          </p:nvSpPr>
          <p:spPr>
            <a:xfrm>
              <a:off x="3387" y="1703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70" name="Rectangle 19"/>
            <p:cNvSpPr/>
            <p:nvPr/>
          </p:nvSpPr>
          <p:spPr>
            <a:xfrm>
              <a:off x="3100" y="1624"/>
              <a:ext cx="72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71" name="Rectangle 20"/>
            <p:cNvSpPr/>
            <p:nvPr/>
          </p:nvSpPr>
          <p:spPr>
            <a:xfrm>
              <a:off x="3159" y="1703"/>
              <a:ext cx="120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72" name="Line 21"/>
            <p:cNvSpPr/>
            <p:nvPr/>
          </p:nvSpPr>
          <p:spPr>
            <a:xfrm>
              <a:off x="3591" y="1156"/>
              <a:ext cx="1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73" name="Line 22"/>
            <p:cNvSpPr/>
            <p:nvPr/>
          </p:nvSpPr>
          <p:spPr>
            <a:xfrm flipV="1">
              <a:off x="3591" y="1580"/>
              <a:ext cx="1" cy="258"/>
            </a:xfrm>
            <a:prstGeom prst="line">
              <a:avLst/>
            </a:prstGe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74" name="Rectangle 23"/>
            <p:cNvSpPr/>
            <p:nvPr/>
          </p:nvSpPr>
          <p:spPr>
            <a:xfrm>
              <a:off x="3531" y="1580"/>
              <a:ext cx="119" cy="25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75" name="Freeform 24"/>
            <p:cNvSpPr/>
            <p:nvPr/>
          </p:nvSpPr>
          <p:spPr>
            <a:xfrm>
              <a:off x="3566" y="1133"/>
              <a:ext cx="60" cy="4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400" y="0"/>
                </a:cxn>
                <a:cxn ang="0">
                  <a:pos x="1266" y="0"/>
                </a:cxn>
                <a:cxn ang="0">
                  <a:pos x="2137" y="407"/>
                </a:cxn>
                <a:cxn ang="0">
                  <a:pos x="1266" y="788"/>
                </a:cxn>
                <a:cxn ang="0">
                  <a:pos x="400" y="788"/>
                </a:cxn>
                <a:cxn ang="0">
                  <a:pos x="0" y="407"/>
                </a:cxn>
              </a:cxnLst>
              <a:pathLst>
                <a:path w="42" h="33">
                  <a:moveTo>
                    <a:pt x="0" y="17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42" y="17"/>
                  </a:lnTo>
                  <a:lnTo>
                    <a:pt x="25" y="33"/>
                  </a:lnTo>
                  <a:lnTo>
                    <a:pt x="8" y="3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76" name="Freeform 25"/>
            <p:cNvSpPr/>
            <p:nvPr/>
          </p:nvSpPr>
          <p:spPr>
            <a:xfrm>
              <a:off x="3566" y="2295"/>
              <a:ext cx="60" cy="4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400" y="0"/>
                </a:cxn>
                <a:cxn ang="0">
                  <a:pos x="1266" y="0"/>
                </a:cxn>
                <a:cxn ang="0">
                  <a:pos x="2137" y="472"/>
                </a:cxn>
                <a:cxn ang="0">
                  <a:pos x="1266" y="940"/>
                </a:cxn>
                <a:cxn ang="0">
                  <a:pos x="400" y="940"/>
                </a:cxn>
                <a:cxn ang="0">
                  <a:pos x="0" y="472"/>
                </a:cxn>
              </a:cxnLst>
              <a:pathLst>
                <a:path w="42" h="34">
                  <a:moveTo>
                    <a:pt x="0" y="17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42" y="17"/>
                  </a:lnTo>
                  <a:lnTo>
                    <a:pt x="25" y="34"/>
                  </a:lnTo>
                  <a:lnTo>
                    <a:pt x="8" y="3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77" name="Freeform 26"/>
            <p:cNvSpPr/>
            <p:nvPr/>
          </p:nvSpPr>
          <p:spPr>
            <a:xfrm>
              <a:off x="3985" y="1133"/>
              <a:ext cx="59" cy="4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323" y="0"/>
                </a:cxn>
                <a:cxn ang="0">
                  <a:pos x="1384" y="0"/>
                </a:cxn>
                <a:cxn ang="0">
                  <a:pos x="1769" y="407"/>
                </a:cxn>
                <a:cxn ang="0">
                  <a:pos x="1384" y="788"/>
                </a:cxn>
                <a:cxn ang="0">
                  <a:pos x="323" y="788"/>
                </a:cxn>
                <a:cxn ang="0">
                  <a:pos x="0" y="407"/>
                </a:cxn>
              </a:cxnLst>
              <a:pathLst>
                <a:path w="42" h="33">
                  <a:moveTo>
                    <a:pt x="0" y="17"/>
                  </a:moveTo>
                  <a:lnTo>
                    <a:pt x="8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3"/>
                  </a:lnTo>
                  <a:lnTo>
                    <a:pt x="8" y="3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78" name="Freeform 27"/>
            <p:cNvSpPr/>
            <p:nvPr/>
          </p:nvSpPr>
          <p:spPr>
            <a:xfrm>
              <a:off x="3985" y="2295"/>
              <a:ext cx="59" cy="4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323" y="0"/>
                </a:cxn>
                <a:cxn ang="0">
                  <a:pos x="1384" y="0"/>
                </a:cxn>
                <a:cxn ang="0">
                  <a:pos x="1769" y="472"/>
                </a:cxn>
                <a:cxn ang="0">
                  <a:pos x="1384" y="940"/>
                </a:cxn>
                <a:cxn ang="0">
                  <a:pos x="323" y="940"/>
                </a:cxn>
                <a:cxn ang="0">
                  <a:pos x="0" y="472"/>
                </a:cxn>
              </a:cxnLst>
              <a:pathLst>
                <a:path w="42" h="34">
                  <a:moveTo>
                    <a:pt x="0" y="17"/>
                  </a:moveTo>
                  <a:lnTo>
                    <a:pt x="8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4"/>
                  </a:lnTo>
                  <a:lnTo>
                    <a:pt x="8" y="3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79" name="Rectangle 28"/>
            <p:cNvSpPr/>
            <p:nvPr/>
          </p:nvSpPr>
          <p:spPr>
            <a:xfrm>
              <a:off x="3769" y="1591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0" name="Rectangle 29"/>
            <p:cNvSpPr/>
            <p:nvPr/>
          </p:nvSpPr>
          <p:spPr>
            <a:xfrm>
              <a:off x="3703" y="1614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1" name="Rectangle 30"/>
            <p:cNvSpPr/>
            <p:nvPr/>
          </p:nvSpPr>
          <p:spPr>
            <a:xfrm>
              <a:off x="3779" y="1691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2" name="Rectangle 31"/>
            <p:cNvSpPr/>
            <p:nvPr/>
          </p:nvSpPr>
          <p:spPr>
            <a:xfrm>
              <a:off x="4117" y="1088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3" name="Rectangle 32"/>
            <p:cNvSpPr/>
            <p:nvPr/>
          </p:nvSpPr>
          <p:spPr>
            <a:xfrm>
              <a:off x="4117" y="2227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4" name="Rectangle 33"/>
            <p:cNvSpPr/>
            <p:nvPr/>
          </p:nvSpPr>
          <p:spPr>
            <a:xfrm>
              <a:off x="3992" y="1703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5" name="Rectangle 34"/>
            <p:cNvSpPr/>
            <p:nvPr/>
          </p:nvSpPr>
          <p:spPr>
            <a:xfrm>
              <a:off x="4085" y="1770"/>
              <a:ext cx="72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6" name="Rectangle 35"/>
            <p:cNvSpPr/>
            <p:nvPr/>
          </p:nvSpPr>
          <p:spPr>
            <a:xfrm>
              <a:off x="4049" y="1568"/>
              <a:ext cx="3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7" name="Line 36"/>
            <p:cNvSpPr/>
            <p:nvPr/>
          </p:nvSpPr>
          <p:spPr>
            <a:xfrm flipH="1">
              <a:off x="1333" y="1156"/>
              <a:ext cx="1134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88" name="Line 37"/>
            <p:cNvSpPr/>
            <p:nvPr/>
          </p:nvSpPr>
          <p:spPr>
            <a:xfrm>
              <a:off x="2240" y="1156"/>
              <a:ext cx="2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89" name="Line 38"/>
            <p:cNvSpPr/>
            <p:nvPr/>
          </p:nvSpPr>
          <p:spPr>
            <a:xfrm>
              <a:off x="2240" y="1680"/>
              <a:ext cx="2" cy="56"/>
            </a:xfrm>
            <a:prstGeom prst="line">
              <a:avLst/>
            </a:prstGe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90" name="Line 39"/>
            <p:cNvSpPr/>
            <p:nvPr/>
          </p:nvSpPr>
          <p:spPr>
            <a:xfrm>
              <a:off x="2156" y="1680"/>
              <a:ext cx="168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91" name="Line 40"/>
            <p:cNvSpPr/>
            <p:nvPr/>
          </p:nvSpPr>
          <p:spPr>
            <a:xfrm>
              <a:off x="2156" y="1736"/>
              <a:ext cx="168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92" name="Freeform 41"/>
            <p:cNvSpPr/>
            <p:nvPr/>
          </p:nvSpPr>
          <p:spPr>
            <a:xfrm>
              <a:off x="2205" y="1133"/>
              <a:ext cx="59" cy="4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721" y="0"/>
                </a:cxn>
                <a:cxn ang="0">
                  <a:pos x="1384" y="0"/>
                </a:cxn>
                <a:cxn ang="0">
                  <a:pos x="1769" y="407"/>
                </a:cxn>
                <a:cxn ang="0">
                  <a:pos x="1384" y="788"/>
                </a:cxn>
                <a:cxn ang="0">
                  <a:pos x="721" y="788"/>
                </a:cxn>
                <a:cxn ang="0">
                  <a:pos x="0" y="407"/>
                </a:cxn>
              </a:cxnLst>
              <a:pathLst>
                <a:path w="42" h="33">
                  <a:moveTo>
                    <a:pt x="0" y="17"/>
                  </a:moveTo>
                  <a:lnTo>
                    <a:pt x="17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3"/>
                  </a:lnTo>
                  <a:lnTo>
                    <a:pt x="17" y="3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93" name="Freeform 42"/>
            <p:cNvSpPr/>
            <p:nvPr/>
          </p:nvSpPr>
          <p:spPr>
            <a:xfrm>
              <a:off x="2205" y="2295"/>
              <a:ext cx="59" cy="4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721" y="0"/>
                </a:cxn>
                <a:cxn ang="0">
                  <a:pos x="1384" y="0"/>
                </a:cxn>
                <a:cxn ang="0">
                  <a:pos x="1769" y="472"/>
                </a:cxn>
                <a:cxn ang="0">
                  <a:pos x="1384" y="940"/>
                </a:cxn>
                <a:cxn ang="0">
                  <a:pos x="721" y="940"/>
                </a:cxn>
                <a:cxn ang="0">
                  <a:pos x="0" y="472"/>
                </a:cxn>
              </a:cxnLst>
              <a:pathLst>
                <a:path w="42" h="34">
                  <a:moveTo>
                    <a:pt x="0" y="17"/>
                  </a:moveTo>
                  <a:lnTo>
                    <a:pt x="17" y="0"/>
                  </a:lnTo>
                  <a:lnTo>
                    <a:pt x="33" y="0"/>
                  </a:lnTo>
                  <a:lnTo>
                    <a:pt x="42" y="17"/>
                  </a:lnTo>
                  <a:lnTo>
                    <a:pt x="33" y="34"/>
                  </a:lnTo>
                  <a:lnTo>
                    <a:pt x="17" y="3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194" name="Line 43"/>
            <p:cNvSpPr/>
            <p:nvPr/>
          </p:nvSpPr>
          <p:spPr>
            <a:xfrm>
              <a:off x="1619" y="1156"/>
              <a:ext cx="276" cy="1"/>
            </a:xfrm>
            <a:prstGeom prst="line">
              <a:avLst/>
            </a:prstGe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95" name="Rectangle 44"/>
            <p:cNvSpPr/>
            <p:nvPr/>
          </p:nvSpPr>
          <p:spPr>
            <a:xfrm>
              <a:off x="1619" y="1100"/>
              <a:ext cx="276" cy="11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96" name="Line 45"/>
            <p:cNvSpPr/>
            <p:nvPr/>
          </p:nvSpPr>
          <p:spPr>
            <a:xfrm>
              <a:off x="1333" y="1156"/>
              <a:ext cx="1" cy="116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197" name="Rectangle 46"/>
            <p:cNvSpPr/>
            <p:nvPr/>
          </p:nvSpPr>
          <p:spPr>
            <a:xfrm>
              <a:off x="1569" y="1647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98" name="Rectangle 47"/>
            <p:cNvSpPr/>
            <p:nvPr/>
          </p:nvSpPr>
          <p:spPr>
            <a:xfrm>
              <a:off x="1661" y="1714"/>
              <a:ext cx="5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99" name="Rectangle 48"/>
            <p:cNvSpPr/>
            <p:nvPr/>
          </p:nvSpPr>
          <p:spPr>
            <a:xfrm>
              <a:off x="1625" y="1512"/>
              <a:ext cx="3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0" name="Rectangle 49"/>
            <p:cNvSpPr/>
            <p:nvPr/>
          </p:nvSpPr>
          <p:spPr>
            <a:xfrm>
              <a:off x="1070" y="1512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1" name="Rectangle 50"/>
            <p:cNvSpPr/>
            <p:nvPr/>
          </p:nvSpPr>
          <p:spPr>
            <a:xfrm>
              <a:off x="1069" y="1780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2" name="Rectangle 51"/>
            <p:cNvSpPr/>
            <p:nvPr/>
          </p:nvSpPr>
          <p:spPr>
            <a:xfrm>
              <a:off x="1800" y="853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3" name="Rectangle 52"/>
            <p:cNvSpPr/>
            <p:nvPr/>
          </p:nvSpPr>
          <p:spPr>
            <a:xfrm>
              <a:off x="1732" y="876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4" name="Rectangle 53"/>
            <p:cNvSpPr/>
            <p:nvPr/>
          </p:nvSpPr>
          <p:spPr>
            <a:xfrm>
              <a:off x="1817" y="953"/>
              <a:ext cx="5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5" name="Rectangle 54"/>
            <p:cNvSpPr/>
            <p:nvPr/>
          </p:nvSpPr>
          <p:spPr>
            <a:xfrm>
              <a:off x="1977" y="1826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6" name="Rectangle 55"/>
            <p:cNvSpPr/>
            <p:nvPr/>
          </p:nvSpPr>
          <p:spPr>
            <a:xfrm>
              <a:off x="2072" y="1904"/>
              <a:ext cx="40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07" name="Line 56"/>
            <p:cNvSpPr/>
            <p:nvPr/>
          </p:nvSpPr>
          <p:spPr>
            <a:xfrm>
              <a:off x="2467" y="1156"/>
              <a:ext cx="1" cy="42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08" name="Freeform 57"/>
            <p:cNvSpPr/>
            <p:nvPr/>
          </p:nvSpPr>
          <p:spPr>
            <a:xfrm>
              <a:off x="2431" y="2183"/>
              <a:ext cx="60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6" y="420"/>
                </a:cxn>
                <a:cxn ang="0">
                  <a:pos x="2137" y="0"/>
                </a:cxn>
                <a:cxn ang="0">
                  <a:pos x="1266" y="2455"/>
                </a:cxn>
                <a:cxn ang="0">
                  <a:pos x="0" y="0"/>
                </a:cxn>
              </a:cxnLst>
              <a:pathLst>
                <a:path w="42" h="101">
                  <a:moveTo>
                    <a:pt x="0" y="0"/>
                  </a:moveTo>
                  <a:lnTo>
                    <a:pt x="25" y="17"/>
                  </a:lnTo>
                  <a:lnTo>
                    <a:pt x="42" y="0"/>
                  </a:lnTo>
                  <a:lnTo>
                    <a:pt x="25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209" name="Line 58"/>
            <p:cNvSpPr/>
            <p:nvPr/>
          </p:nvSpPr>
          <p:spPr>
            <a:xfrm>
              <a:off x="2467" y="1894"/>
              <a:ext cx="1" cy="31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210" name="Freeform 59"/>
            <p:cNvSpPr/>
            <p:nvPr/>
          </p:nvSpPr>
          <p:spPr>
            <a:xfrm>
              <a:off x="2431" y="1156"/>
              <a:ext cx="60" cy="133"/>
            </a:xfrm>
            <a:custGeom>
              <a:avLst/>
              <a:gdLst/>
              <a:ahLst/>
              <a:cxnLst>
                <a:cxn ang="0">
                  <a:pos x="0" y="2301"/>
                </a:cxn>
                <a:cxn ang="0">
                  <a:pos x="1266" y="1897"/>
                </a:cxn>
                <a:cxn ang="0">
                  <a:pos x="2137" y="2301"/>
                </a:cxn>
                <a:cxn ang="0">
                  <a:pos x="1266" y="0"/>
                </a:cxn>
                <a:cxn ang="0">
                  <a:pos x="0" y="2301"/>
                </a:cxn>
              </a:cxnLst>
              <a:pathLst>
                <a:path w="42" h="100">
                  <a:moveTo>
                    <a:pt x="0" y="100"/>
                  </a:moveTo>
                  <a:lnTo>
                    <a:pt x="25" y="83"/>
                  </a:lnTo>
                  <a:lnTo>
                    <a:pt x="42" y="100"/>
                  </a:lnTo>
                  <a:lnTo>
                    <a:pt x="25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211" name="Rectangle 60"/>
            <p:cNvSpPr/>
            <p:nvPr/>
          </p:nvSpPr>
          <p:spPr>
            <a:xfrm>
              <a:off x="2380" y="1624"/>
              <a:ext cx="10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12" name="Rectangle 61"/>
            <p:cNvSpPr/>
            <p:nvPr/>
          </p:nvSpPr>
          <p:spPr>
            <a:xfrm>
              <a:off x="2460" y="1691"/>
              <a:ext cx="144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13" name="Rectangle 62"/>
            <p:cNvSpPr/>
            <p:nvPr/>
          </p:nvSpPr>
          <p:spPr>
            <a:xfrm>
              <a:off x="2502" y="1680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14" name="Rectangle 63"/>
            <p:cNvSpPr/>
            <p:nvPr/>
          </p:nvSpPr>
          <p:spPr>
            <a:xfrm>
              <a:off x="1693" y="1658"/>
              <a:ext cx="145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15" name="Rectangle 64"/>
            <p:cNvSpPr/>
            <p:nvPr/>
          </p:nvSpPr>
          <p:spPr>
            <a:xfrm>
              <a:off x="3319" y="1512"/>
              <a:ext cx="3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046163" y="3973513"/>
          <a:ext cx="43529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2032000" imgH="431800" progId="Equation.3">
                  <p:embed/>
                </p:oleObj>
              </mc:Choice>
              <mc:Fallback>
                <p:oleObj name="" r:id="rId1" imgW="2032000" imgH="4318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6163" y="3973513"/>
                        <a:ext cx="4352925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5784850" y="3994150"/>
          <a:ext cx="2620963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3" imgW="1155700" imgH="431800" progId="Equation.3">
                  <p:embed/>
                </p:oleObj>
              </mc:Choice>
              <mc:Fallback>
                <p:oleObj name="" r:id="rId3" imgW="1155700" imgH="4318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4850" y="3994150"/>
                        <a:ext cx="2620963" cy="925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704850" y="4959350"/>
          <a:ext cx="32908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5" imgW="1536700" imgH="711200" progId="Equation.3">
                  <p:embed/>
                </p:oleObj>
              </mc:Choice>
              <mc:Fallback>
                <p:oleObj name="" r:id="rId5" imgW="1536700" imgH="7112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850" y="4959350"/>
                        <a:ext cx="3290888" cy="15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4760913" y="5105400"/>
          <a:ext cx="3810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7" imgW="1777365" imgH="431800" progId="Equation.3">
                  <p:embed/>
                </p:oleObj>
              </mc:Choice>
              <mc:Fallback>
                <p:oleObj name="" r:id="rId7" imgW="1777365" imgH="4318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60913" y="5105400"/>
                        <a:ext cx="38100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7"/>
          <p:cNvGraphicFramePr>
            <a:graphicFrameLocks noChangeAspect="1"/>
          </p:cNvGraphicFramePr>
          <p:nvPr/>
        </p:nvGraphicFramePr>
        <p:xfrm>
          <a:off x="841375" y="2354263"/>
          <a:ext cx="7418388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9" imgW="3416300" imgH="711200" progId="Equation.3">
                  <p:embed/>
                </p:oleObj>
              </mc:Choice>
              <mc:Fallback>
                <p:oleObj name="" r:id="rId9" imgW="3416300" imgH="71120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1375" y="2354263"/>
                        <a:ext cx="7418388" cy="1544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Rectangle 8"/>
          <p:cNvSpPr/>
          <p:nvPr/>
        </p:nvSpPr>
        <p:spPr>
          <a:xfrm>
            <a:off x="371475" y="3573463"/>
            <a:ext cx="7905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184" name="Group 9"/>
          <p:cNvGrpSpPr/>
          <p:nvPr/>
        </p:nvGrpSpPr>
        <p:grpSpPr>
          <a:xfrm>
            <a:off x="1514475" y="9525"/>
            <a:ext cx="5949950" cy="2597150"/>
            <a:chOff x="569" y="284"/>
            <a:chExt cx="4673" cy="2675"/>
          </a:xfrm>
        </p:grpSpPr>
        <p:sp>
          <p:nvSpPr>
            <p:cNvPr id="50185" name="Line 10"/>
            <p:cNvSpPr/>
            <p:nvPr/>
          </p:nvSpPr>
          <p:spPr>
            <a:xfrm>
              <a:off x="2675" y="2821"/>
              <a:ext cx="20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6" name="Line 11"/>
            <p:cNvSpPr/>
            <p:nvPr/>
          </p:nvSpPr>
          <p:spPr>
            <a:xfrm>
              <a:off x="741" y="2548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7" name="Line 12"/>
            <p:cNvSpPr/>
            <p:nvPr/>
          </p:nvSpPr>
          <p:spPr>
            <a:xfrm>
              <a:off x="2775" y="787"/>
              <a:ext cx="1" cy="203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8" name="Line 13"/>
            <p:cNvSpPr/>
            <p:nvPr/>
          </p:nvSpPr>
          <p:spPr>
            <a:xfrm>
              <a:off x="741" y="787"/>
              <a:ext cx="4340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89" name="Freeform 14"/>
            <p:cNvSpPr/>
            <p:nvPr/>
          </p:nvSpPr>
          <p:spPr>
            <a:xfrm>
              <a:off x="2632" y="1460"/>
              <a:ext cx="272" cy="41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0" y="215"/>
                </a:cxn>
                <a:cxn ang="0">
                  <a:pos x="143" y="415"/>
                </a:cxn>
                <a:cxn ang="0">
                  <a:pos x="272" y="215"/>
                </a:cxn>
                <a:cxn ang="0">
                  <a:pos x="143" y="0"/>
                </a:cxn>
              </a:cxnLst>
              <a:pathLst>
                <a:path w="272" h="415">
                  <a:moveTo>
                    <a:pt x="143" y="0"/>
                  </a:moveTo>
                  <a:lnTo>
                    <a:pt x="0" y="215"/>
                  </a:lnTo>
                  <a:lnTo>
                    <a:pt x="143" y="415"/>
                  </a:lnTo>
                  <a:lnTo>
                    <a:pt x="272" y="21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0" name="Line 15"/>
            <p:cNvSpPr/>
            <p:nvPr/>
          </p:nvSpPr>
          <p:spPr>
            <a:xfrm>
              <a:off x="2632" y="1675"/>
              <a:ext cx="272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91" name="Line 16"/>
            <p:cNvSpPr/>
            <p:nvPr/>
          </p:nvSpPr>
          <p:spPr>
            <a:xfrm>
              <a:off x="2403" y="787"/>
              <a:ext cx="71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92" name="Line 17"/>
            <p:cNvSpPr/>
            <p:nvPr/>
          </p:nvSpPr>
          <p:spPr>
            <a:xfrm flipV="1">
              <a:off x="2403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93" name="Line 18"/>
            <p:cNvSpPr/>
            <p:nvPr/>
          </p:nvSpPr>
          <p:spPr>
            <a:xfrm flipV="1">
              <a:off x="2474" y="687"/>
              <a:ext cx="1" cy="20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94" name="Freeform 19"/>
            <p:cNvSpPr/>
            <p:nvPr/>
          </p:nvSpPr>
          <p:spPr>
            <a:xfrm>
              <a:off x="2746" y="758"/>
              <a:ext cx="58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9"/>
                </a:cxn>
                <a:cxn ang="0">
                  <a:pos x="43" y="58"/>
                </a:cxn>
                <a:cxn ang="0">
                  <a:pos x="15" y="58"/>
                </a:cxn>
                <a:cxn ang="0">
                  <a:pos x="0" y="29"/>
                </a:cxn>
              </a:cxnLst>
              <a:pathLst>
                <a:path w="58" h="58">
                  <a:moveTo>
                    <a:pt x="0" y="29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9"/>
                  </a:lnTo>
                  <a:lnTo>
                    <a:pt x="43" y="58"/>
                  </a:lnTo>
                  <a:lnTo>
                    <a:pt x="15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5" name="Line 20"/>
            <p:cNvSpPr/>
            <p:nvPr/>
          </p:nvSpPr>
          <p:spPr>
            <a:xfrm>
              <a:off x="2575" y="1460"/>
              <a:ext cx="1" cy="415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96" name="Freeform 21"/>
            <p:cNvSpPr/>
            <p:nvPr/>
          </p:nvSpPr>
          <p:spPr>
            <a:xfrm>
              <a:off x="2532" y="1689"/>
              <a:ext cx="71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3" y="43"/>
                </a:cxn>
                <a:cxn ang="0">
                  <a:pos x="71" y="0"/>
                </a:cxn>
                <a:cxn ang="0">
                  <a:pos x="43" y="186"/>
                </a:cxn>
                <a:cxn ang="0">
                  <a:pos x="0" y="0"/>
                </a:cxn>
              </a:cxnLst>
              <a:pathLst>
                <a:path w="71" h="186">
                  <a:moveTo>
                    <a:pt x="0" y="0"/>
                  </a:moveTo>
                  <a:lnTo>
                    <a:pt x="43" y="43"/>
                  </a:lnTo>
                  <a:lnTo>
                    <a:pt x="71" y="0"/>
                  </a:lnTo>
                  <a:lnTo>
                    <a:pt x="43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7" name="Line 22"/>
            <p:cNvSpPr/>
            <p:nvPr/>
          </p:nvSpPr>
          <p:spPr>
            <a:xfrm>
              <a:off x="2102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98" name="Freeform 23"/>
            <p:cNvSpPr/>
            <p:nvPr/>
          </p:nvSpPr>
          <p:spPr>
            <a:xfrm>
              <a:off x="2059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29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29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199" name="Rectangle 24"/>
            <p:cNvSpPr/>
            <p:nvPr/>
          </p:nvSpPr>
          <p:spPr>
            <a:xfrm>
              <a:off x="2242" y="1546"/>
              <a:ext cx="63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0" name="Rectangle 25"/>
            <p:cNvSpPr/>
            <p:nvPr/>
          </p:nvSpPr>
          <p:spPr>
            <a:xfrm>
              <a:off x="2288" y="1646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1" name="Rectangle 26"/>
            <p:cNvSpPr/>
            <p:nvPr/>
          </p:nvSpPr>
          <p:spPr>
            <a:xfrm>
              <a:off x="2323" y="1633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2" name="Line 27"/>
            <p:cNvSpPr/>
            <p:nvPr/>
          </p:nvSpPr>
          <p:spPr>
            <a:xfrm>
              <a:off x="2102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3" name="Rectangle 28"/>
            <p:cNvSpPr/>
            <p:nvPr/>
          </p:nvSpPr>
          <p:spPr>
            <a:xfrm>
              <a:off x="2030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4" name="Freeform 29"/>
            <p:cNvSpPr/>
            <p:nvPr/>
          </p:nvSpPr>
          <p:spPr>
            <a:xfrm>
              <a:off x="2059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9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29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29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29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5" name="Line 30"/>
            <p:cNvSpPr/>
            <p:nvPr/>
          </p:nvSpPr>
          <p:spPr>
            <a:xfrm>
              <a:off x="168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6" name="Freeform 31"/>
            <p:cNvSpPr/>
            <p:nvPr/>
          </p:nvSpPr>
          <p:spPr>
            <a:xfrm>
              <a:off x="1658" y="758"/>
              <a:ext cx="72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9"/>
                </a:cxn>
                <a:cxn ang="0">
                  <a:pos x="57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2" h="58">
                  <a:moveTo>
                    <a:pt x="0" y="29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9"/>
                  </a:lnTo>
                  <a:lnTo>
                    <a:pt x="57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7" name="Freeform 32"/>
            <p:cNvSpPr/>
            <p:nvPr/>
          </p:nvSpPr>
          <p:spPr>
            <a:xfrm>
              <a:off x="1658" y="2520"/>
              <a:ext cx="72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57" y="0"/>
                </a:cxn>
                <a:cxn ang="0">
                  <a:pos x="72" y="28"/>
                </a:cxn>
                <a:cxn ang="0">
                  <a:pos x="57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2" h="57">
                  <a:moveTo>
                    <a:pt x="0" y="28"/>
                  </a:moveTo>
                  <a:lnTo>
                    <a:pt x="14" y="0"/>
                  </a:lnTo>
                  <a:lnTo>
                    <a:pt x="57" y="0"/>
                  </a:lnTo>
                  <a:lnTo>
                    <a:pt x="72" y="28"/>
                  </a:lnTo>
                  <a:lnTo>
                    <a:pt x="57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08" name="Line 33"/>
            <p:cNvSpPr/>
            <p:nvPr/>
          </p:nvSpPr>
          <p:spPr>
            <a:xfrm>
              <a:off x="1687" y="1632"/>
              <a:ext cx="1" cy="7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09" name="Line 34"/>
            <p:cNvSpPr/>
            <p:nvPr/>
          </p:nvSpPr>
          <p:spPr>
            <a:xfrm>
              <a:off x="1586" y="1632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0" name="Line 35"/>
            <p:cNvSpPr/>
            <p:nvPr/>
          </p:nvSpPr>
          <p:spPr>
            <a:xfrm>
              <a:off x="1586" y="1703"/>
              <a:ext cx="201" cy="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1" name="Rectangle 36"/>
            <p:cNvSpPr/>
            <p:nvPr/>
          </p:nvSpPr>
          <p:spPr>
            <a:xfrm>
              <a:off x="1687" y="500"/>
              <a:ext cx="89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2" name="Rectangle 37"/>
            <p:cNvSpPr/>
            <p:nvPr/>
          </p:nvSpPr>
          <p:spPr>
            <a:xfrm>
              <a:off x="1750" y="457"/>
              <a:ext cx="159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3" name="Line 38"/>
            <p:cNvSpPr/>
            <p:nvPr/>
          </p:nvSpPr>
          <p:spPr>
            <a:xfrm flipH="1">
              <a:off x="1013" y="787"/>
              <a:ext cx="344" cy="1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4" name="Rectangle 39"/>
            <p:cNvSpPr/>
            <p:nvPr/>
          </p:nvSpPr>
          <p:spPr>
            <a:xfrm>
              <a:off x="1013" y="715"/>
              <a:ext cx="344" cy="1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5" name="Rectangle 40"/>
            <p:cNvSpPr/>
            <p:nvPr/>
          </p:nvSpPr>
          <p:spPr>
            <a:xfrm>
              <a:off x="1069" y="400"/>
              <a:ext cx="6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6" name="Rectangle 41"/>
            <p:cNvSpPr/>
            <p:nvPr/>
          </p:nvSpPr>
          <p:spPr>
            <a:xfrm>
              <a:off x="1111" y="487"/>
              <a:ext cx="17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bb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7" name="Rectangle 42"/>
            <p:cNvSpPr/>
            <p:nvPr/>
          </p:nvSpPr>
          <p:spPr>
            <a:xfrm>
              <a:off x="1221" y="487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18" name="Line 43"/>
            <p:cNvSpPr/>
            <p:nvPr/>
          </p:nvSpPr>
          <p:spPr>
            <a:xfrm>
              <a:off x="741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19" name="Line 44"/>
            <p:cNvSpPr/>
            <p:nvPr/>
          </p:nvSpPr>
          <p:spPr>
            <a:xfrm flipV="1">
              <a:off x="741" y="1059"/>
              <a:ext cx="1" cy="344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0" name="Rectangle 45"/>
            <p:cNvSpPr/>
            <p:nvPr/>
          </p:nvSpPr>
          <p:spPr>
            <a:xfrm>
              <a:off x="670" y="1059"/>
              <a:ext cx="143" cy="344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1" name="Freeform 46"/>
            <p:cNvSpPr/>
            <p:nvPr/>
          </p:nvSpPr>
          <p:spPr>
            <a:xfrm>
              <a:off x="569" y="1875"/>
              <a:ext cx="344" cy="330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86"/>
                </a:cxn>
                <a:cxn ang="0">
                  <a:pos x="86" y="15"/>
                </a:cxn>
                <a:cxn ang="0">
                  <a:pos x="172" y="0"/>
                </a:cxn>
                <a:cxn ang="0">
                  <a:pos x="258" y="15"/>
                </a:cxn>
                <a:cxn ang="0">
                  <a:pos x="316" y="86"/>
                </a:cxn>
                <a:cxn ang="0">
                  <a:pos x="344" y="172"/>
                </a:cxn>
                <a:cxn ang="0">
                  <a:pos x="316" y="244"/>
                </a:cxn>
                <a:cxn ang="0">
                  <a:pos x="258" y="315"/>
                </a:cxn>
                <a:cxn ang="0">
                  <a:pos x="172" y="330"/>
                </a:cxn>
                <a:cxn ang="0">
                  <a:pos x="86" y="315"/>
                </a:cxn>
                <a:cxn ang="0">
                  <a:pos x="29" y="244"/>
                </a:cxn>
                <a:cxn ang="0">
                  <a:pos x="0" y="172"/>
                </a:cxn>
              </a:cxnLst>
              <a:pathLst>
                <a:path w="344" h="330">
                  <a:moveTo>
                    <a:pt x="0" y="172"/>
                  </a:moveTo>
                  <a:lnTo>
                    <a:pt x="29" y="86"/>
                  </a:lnTo>
                  <a:lnTo>
                    <a:pt x="86" y="15"/>
                  </a:lnTo>
                  <a:lnTo>
                    <a:pt x="172" y="0"/>
                  </a:lnTo>
                  <a:lnTo>
                    <a:pt x="258" y="15"/>
                  </a:lnTo>
                  <a:lnTo>
                    <a:pt x="316" y="86"/>
                  </a:lnTo>
                  <a:lnTo>
                    <a:pt x="344" y="172"/>
                  </a:lnTo>
                  <a:lnTo>
                    <a:pt x="316" y="244"/>
                  </a:lnTo>
                  <a:lnTo>
                    <a:pt x="258" y="315"/>
                  </a:lnTo>
                  <a:lnTo>
                    <a:pt x="172" y="330"/>
                  </a:lnTo>
                  <a:lnTo>
                    <a:pt x="86" y="315"/>
                  </a:lnTo>
                  <a:lnTo>
                    <a:pt x="29" y="244"/>
                  </a:lnTo>
                  <a:lnTo>
                    <a:pt x="0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22" name="Rectangle 47"/>
            <p:cNvSpPr/>
            <p:nvPr/>
          </p:nvSpPr>
          <p:spPr>
            <a:xfrm>
              <a:off x="897" y="1074"/>
              <a:ext cx="1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3" name="Rectangle 48"/>
            <p:cNvSpPr/>
            <p:nvPr/>
          </p:nvSpPr>
          <p:spPr>
            <a:xfrm>
              <a:off x="997" y="1173"/>
              <a:ext cx="6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4" name="Rectangle 49"/>
            <p:cNvSpPr/>
            <p:nvPr/>
          </p:nvSpPr>
          <p:spPr>
            <a:xfrm>
              <a:off x="1030" y="1961"/>
              <a:ext cx="11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5" name="Rectangle 50"/>
            <p:cNvSpPr/>
            <p:nvPr/>
          </p:nvSpPr>
          <p:spPr>
            <a:xfrm>
              <a:off x="1140" y="2046"/>
              <a:ext cx="6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6" name="Line 51"/>
            <p:cNvSpPr/>
            <p:nvPr/>
          </p:nvSpPr>
          <p:spPr>
            <a:xfrm>
              <a:off x="3448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7" name="Line 52"/>
            <p:cNvSpPr/>
            <p:nvPr/>
          </p:nvSpPr>
          <p:spPr>
            <a:xfrm>
              <a:off x="3448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28" name="Rectangle 53"/>
            <p:cNvSpPr/>
            <p:nvPr/>
          </p:nvSpPr>
          <p:spPr>
            <a:xfrm>
              <a:off x="3377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9" name="Freeform 54"/>
            <p:cNvSpPr/>
            <p:nvPr/>
          </p:nvSpPr>
          <p:spPr>
            <a:xfrm>
              <a:off x="3420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30" name="Freeform 55"/>
            <p:cNvSpPr/>
            <p:nvPr/>
          </p:nvSpPr>
          <p:spPr>
            <a:xfrm>
              <a:off x="3420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71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71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31" name="Rectangle 56"/>
            <p:cNvSpPr/>
            <p:nvPr/>
          </p:nvSpPr>
          <p:spPr>
            <a:xfrm>
              <a:off x="3604" y="1546"/>
              <a:ext cx="6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32" name="Rectangle 57"/>
            <p:cNvSpPr/>
            <p:nvPr/>
          </p:nvSpPr>
          <p:spPr>
            <a:xfrm>
              <a:off x="3650" y="1646"/>
              <a:ext cx="142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ce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33" name="Line 58"/>
            <p:cNvSpPr/>
            <p:nvPr/>
          </p:nvSpPr>
          <p:spPr>
            <a:xfrm>
              <a:off x="3993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34" name="Line 59"/>
            <p:cNvSpPr/>
            <p:nvPr/>
          </p:nvSpPr>
          <p:spPr>
            <a:xfrm>
              <a:off x="3993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35" name="Rectangle 60"/>
            <p:cNvSpPr/>
            <p:nvPr/>
          </p:nvSpPr>
          <p:spPr>
            <a:xfrm>
              <a:off x="3921" y="1532"/>
              <a:ext cx="143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36" name="Freeform 61"/>
            <p:cNvSpPr/>
            <p:nvPr/>
          </p:nvSpPr>
          <p:spPr>
            <a:xfrm>
              <a:off x="3964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37" name="Freeform 62"/>
            <p:cNvSpPr/>
            <p:nvPr/>
          </p:nvSpPr>
          <p:spPr>
            <a:xfrm>
              <a:off x="3964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38" name="Rectangle 63"/>
            <p:cNvSpPr/>
            <p:nvPr/>
          </p:nvSpPr>
          <p:spPr>
            <a:xfrm>
              <a:off x="4206" y="1589"/>
              <a:ext cx="1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39" name="Rectangle 64"/>
            <p:cNvSpPr/>
            <p:nvPr/>
          </p:nvSpPr>
          <p:spPr>
            <a:xfrm>
              <a:off x="4294" y="1675"/>
              <a:ext cx="115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40" name="Line 65"/>
            <p:cNvSpPr/>
            <p:nvPr/>
          </p:nvSpPr>
          <p:spPr>
            <a:xfrm>
              <a:off x="4537" y="787"/>
              <a:ext cx="1" cy="1761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41" name="Line 66"/>
            <p:cNvSpPr/>
            <p:nvPr/>
          </p:nvSpPr>
          <p:spPr>
            <a:xfrm>
              <a:off x="4537" y="1532"/>
              <a:ext cx="1" cy="343"/>
            </a:xfrm>
            <a:prstGeom prst="line">
              <a:avLst/>
            </a:prstGeom>
            <a:ln w="222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42" name="Rectangle 67"/>
            <p:cNvSpPr/>
            <p:nvPr/>
          </p:nvSpPr>
          <p:spPr>
            <a:xfrm>
              <a:off x="4465" y="1532"/>
              <a:ext cx="129" cy="343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algn="ctr">
                <a:lnSpc>
                  <a:spcPct val="120000"/>
                </a:lnSpc>
                <a:buClrTx/>
                <a:buFontTx/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43" name="Freeform 68"/>
            <p:cNvSpPr/>
            <p:nvPr/>
          </p:nvSpPr>
          <p:spPr>
            <a:xfrm>
              <a:off x="4494" y="758"/>
              <a:ext cx="71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9"/>
                </a:cxn>
                <a:cxn ang="0">
                  <a:pos x="57" y="58"/>
                </a:cxn>
                <a:cxn ang="0">
                  <a:pos x="28" y="58"/>
                </a:cxn>
                <a:cxn ang="0">
                  <a:pos x="0" y="29"/>
                </a:cxn>
              </a:cxnLst>
              <a:pathLst>
                <a:path w="71" h="58">
                  <a:moveTo>
                    <a:pt x="0" y="29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9"/>
                  </a:lnTo>
                  <a:lnTo>
                    <a:pt x="57" y="58"/>
                  </a:lnTo>
                  <a:lnTo>
                    <a:pt x="28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44" name="Freeform 69"/>
            <p:cNvSpPr/>
            <p:nvPr/>
          </p:nvSpPr>
          <p:spPr>
            <a:xfrm>
              <a:off x="4494" y="2520"/>
              <a:ext cx="71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8" y="0"/>
                </a:cxn>
                <a:cxn ang="0">
                  <a:pos x="57" y="0"/>
                </a:cxn>
                <a:cxn ang="0">
                  <a:pos x="71" y="28"/>
                </a:cxn>
                <a:cxn ang="0">
                  <a:pos x="57" y="57"/>
                </a:cxn>
                <a:cxn ang="0">
                  <a:pos x="28" y="57"/>
                </a:cxn>
                <a:cxn ang="0">
                  <a:pos x="0" y="28"/>
                </a:cxn>
              </a:cxnLst>
              <a:pathLst>
                <a:path w="71" h="57">
                  <a:moveTo>
                    <a:pt x="0" y="28"/>
                  </a:moveTo>
                  <a:lnTo>
                    <a:pt x="28" y="0"/>
                  </a:lnTo>
                  <a:lnTo>
                    <a:pt x="57" y="0"/>
                  </a:lnTo>
                  <a:lnTo>
                    <a:pt x="71" y="28"/>
                  </a:lnTo>
                  <a:lnTo>
                    <a:pt x="57" y="57"/>
                  </a:lnTo>
                  <a:lnTo>
                    <a:pt x="28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45" name="Rectangle 70"/>
            <p:cNvSpPr/>
            <p:nvPr/>
          </p:nvSpPr>
          <p:spPr>
            <a:xfrm>
              <a:off x="4751" y="1589"/>
              <a:ext cx="1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46" name="Rectangle 71"/>
            <p:cNvSpPr/>
            <p:nvPr/>
          </p:nvSpPr>
          <p:spPr>
            <a:xfrm>
              <a:off x="4843" y="1675"/>
              <a:ext cx="1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47" name="Freeform 72"/>
            <p:cNvSpPr/>
            <p:nvPr/>
          </p:nvSpPr>
          <p:spPr>
            <a:xfrm>
              <a:off x="5081" y="758"/>
              <a:ext cx="57" cy="5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9"/>
                </a:cxn>
                <a:cxn ang="0">
                  <a:pos x="43" y="58"/>
                </a:cxn>
                <a:cxn ang="0">
                  <a:pos x="14" y="58"/>
                </a:cxn>
                <a:cxn ang="0">
                  <a:pos x="0" y="29"/>
                </a:cxn>
              </a:cxnLst>
              <a:pathLst>
                <a:path w="57" h="58">
                  <a:moveTo>
                    <a:pt x="0" y="29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9"/>
                  </a:lnTo>
                  <a:lnTo>
                    <a:pt x="43" y="58"/>
                  </a:lnTo>
                  <a:lnTo>
                    <a:pt x="14" y="5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48" name="Freeform 73"/>
            <p:cNvSpPr/>
            <p:nvPr/>
          </p:nvSpPr>
          <p:spPr>
            <a:xfrm>
              <a:off x="5081" y="2520"/>
              <a:ext cx="57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0"/>
                </a:cxn>
                <a:cxn ang="0">
                  <a:pos x="43" y="0"/>
                </a:cxn>
                <a:cxn ang="0">
                  <a:pos x="57" y="28"/>
                </a:cxn>
                <a:cxn ang="0">
                  <a:pos x="43" y="57"/>
                </a:cxn>
                <a:cxn ang="0">
                  <a:pos x="14" y="57"/>
                </a:cxn>
                <a:cxn ang="0">
                  <a:pos x="0" y="28"/>
                </a:cxn>
              </a:cxnLst>
              <a:pathLst>
                <a:path w="57" h="57">
                  <a:moveTo>
                    <a:pt x="0" y="28"/>
                  </a:moveTo>
                  <a:lnTo>
                    <a:pt x="14" y="0"/>
                  </a:lnTo>
                  <a:lnTo>
                    <a:pt x="43" y="0"/>
                  </a:lnTo>
                  <a:lnTo>
                    <a:pt x="57" y="28"/>
                  </a:lnTo>
                  <a:lnTo>
                    <a:pt x="43" y="57"/>
                  </a:lnTo>
                  <a:lnTo>
                    <a:pt x="14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49" name="Rectangle 74"/>
            <p:cNvSpPr/>
            <p:nvPr/>
          </p:nvSpPr>
          <p:spPr>
            <a:xfrm>
              <a:off x="5057" y="873"/>
              <a:ext cx="160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＋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0" name="Rectangle 75"/>
            <p:cNvSpPr/>
            <p:nvPr/>
          </p:nvSpPr>
          <p:spPr>
            <a:xfrm>
              <a:off x="5057" y="2305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zh-CN" alt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1" name="Rectangle 76"/>
            <p:cNvSpPr/>
            <p:nvPr/>
          </p:nvSpPr>
          <p:spPr>
            <a:xfrm>
              <a:off x="5054" y="1675"/>
              <a:ext cx="114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2" name="Rectangle 77"/>
            <p:cNvSpPr/>
            <p:nvPr/>
          </p:nvSpPr>
          <p:spPr>
            <a:xfrm>
              <a:off x="5162" y="1760"/>
              <a:ext cx="8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3" name="Rectangle 78"/>
            <p:cNvSpPr/>
            <p:nvPr/>
          </p:nvSpPr>
          <p:spPr>
            <a:xfrm>
              <a:off x="5119" y="1504"/>
              <a:ext cx="39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4" name="Rectangle 79"/>
            <p:cNvSpPr/>
            <p:nvPr/>
          </p:nvSpPr>
          <p:spPr>
            <a:xfrm>
              <a:off x="670" y="500"/>
              <a:ext cx="89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5" name="Rectangle 80"/>
            <p:cNvSpPr/>
            <p:nvPr/>
          </p:nvSpPr>
          <p:spPr>
            <a:xfrm>
              <a:off x="3049" y="2707"/>
              <a:ext cx="7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6" name="Freeform 81"/>
            <p:cNvSpPr/>
            <p:nvPr/>
          </p:nvSpPr>
          <p:spPr>
            <a:xfrm>
              <a:off x="3448" y="572"/>
              <a:ext cx="1089" cy="172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29" y="100"/>
                </a:cxn>
                <a:cxn ang="0">
                  <a:pos x="86" y="86"/>
                </a:cxn>
                <a:cxn ang="0">
                  <a:pos x="459" y="86"/>
                </a:cxn>
                <a:cxn ang="0">
                  <a:pos x="516" y="57"/>
                </a:cxn>
                <a:cxn ang="0">
                  <a:pos x="545" y="0"/>
                </a:cxn>
                <a:cxn ang="0">
                  <a:pos x="573" y="57"/>
                </a:cxn>
                <a:cxn ang="0">
                  <a:pos x="630" y="86"/>
                </a:cxn>
                <a:cxn ang="0">
                  <a:pos x="1003" y="86"/>
                </a:cxn>
                <a:cxn ang="0">
                  <a:pos x="1060" y="100"/>
                </a:cxn>
                <a:cxn ang="0">
                  <a:pos x="1089" y="172"/>
                </a:cxn>
              </a:cxnLst>
              <a:pathLst>
                <a:path w="1089" h="172">
                  <a:moveTo>
                    <a:pt x="0" y="172"/>
                  </a:moveTo>
                  <a:lnTo>
                    <a:pt x="29" y="100"/>
                  </a:lnTo>
                  <a:lnTo>
                    <a:pt x="86" y="86"/>
                  </a:lnTo>
                  <a:lnTo>
                    <a:pt x="459" y="86"/>
                  </a:lnTo>
                  <a:lnTo>
                    <a:pt x="516" y="57"/>
                  </a:lnTo>
                  <a:lnTo>
                    <a:pt x="545" y="0"/>
                  </a:lnTo>
                  <a:lnTo>
                    <a:pt x="573" y="57"/>
                  </a:lnTo>
                  <a:lnTo>
                    <a:pt x="630" y="86"/>
                  </a:lnTo>
                  <a:lnTo>
                    <a:pt x="1003" y="86"/>
                  </a:lnTo>
                  <a:lnTo>
                    <a:pt x="1060" y="100"/>
                  </a:lnTo>
                  <a:lnTo>
                    <a:pt x="1089" y="172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57" name="Rectangle 82"/>
            <p:cNvSpPr/>
            <p:nvPr/>
          </p:nvSpPr>
          <p:spPr>
            <a:xfrm>
              <a:off x="3933" y="327"/>
              <a:ext cx="1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8" name="Rectangle 83"/>
            <p:cNvSpPr/>
            <p:nvPr/>
          </p:nvSpPr>
          <p:spPr>
            <a:xfrm>
              <a:off x="4050" y="449"/>
              <a:ext cx="1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59" name="Rectangle 84"/>
            <p:cNvSpPr/>
            <p:nvPr/>
          </p:nvSpPr>
          <p:spPr>
            <a:xfrm>
              <a:off x="4050" y="284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0" name="Rectangle 85"/>
            <p:cNvSpPr/>
            <p:nvPr/>
          </p:nvSpPr>
          <p:spPr>
            <a:xfrm>
              <a:off x="2349" y="400"/>
              <a:ext cx="1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1" name="Rectangle 86"/>
            <p:cNvSpPr/>
            <p:nvPr/>
          </p:nvSpPr>
          <p:spPr>
            <a:xfrm>
              <a:off x="2444" y="501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2" name="Rectangle 87"/>
            <p:cNvSpPr/>
            <p:nvPr/>
          </p:nvSpPr>
          <p:spPr>
            <a:xfrm>
              <a:off x="2477" y="449"/>
              <a:ext cx="159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3" name="Freeform 88"/>
            <p:cNvSpPr/>
            <p:nvPr/>
          </p:nvSpPr>
          <p:spPr>
            <a:xfrm>
              <a:off x="2746" y="2520"/>
              <a:ext cx="58" cy="5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5" y="0"/>
                </a:cxn>
                <a:cxn ang="0">
                  <a:pos x="43" y="0"/>
                </a:cxn>
                <a:cxn ang="0">
                  <a:pos x="58" y="28"/>
                </a:cxn>
                <a:cxn ang="0">
                  <a:pos x="43" y="57"/>
                </a:cxn>
                <a:cxn ang="0">
                  <a:pos x="15" y="57"/>
                </a:cxn>
                <a:cxn ang="0">
                  <a:pos x="0" y="28"/>
                </a:cxn>
              </a:cxnLst>
              <a:pathLst>
                <a:path w="58" h="57">
                  <a:moveTo>
                    <a:pt x="0" y="28"/>
                  </a:moveTo>
                  <a:lnTo>
                    <a:pt x="15" y="0"/>
                  </a:lnTo>
                  <a:lnTo>
                    <a:pt x="43" y="0"/>
                  </a:lnTo>
                  <a:lnTo>
                    <a:pt x="58" y="28"/>
                  </a:lnTo>
                  <a:lnTo>
                    <a:pt x="43" y="57"/>
                  </a:lnTo>
                  <a:lnTo>
                    <a:pt x="15" y="5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264" name="Rectangle 89"/>
            <p:cNvSpPr/>
            <p:nvPr/>
          </p:nvSpPr>
          <p:spPr>
            <a:xfrm>
              <a:off x="1333" y="1517"/>
              <a:ext cx="1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5" name="Rectangle 90"/>
            <p:cNvSpPr/>
            <p:nvPr/>
          </p:nvSpPr>
          <p:spPr>
            <a:xfrm>
              <a:off x="1428" y="1618"/>
              <a:ext cx="160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6" name="Rectangle 91"/>
            <p:cNvSpPr/>
            <p:nvPr/>
          </p:nvSpPr>
          <p:spPr>
            <a:xfrm>
              <a:off x="1477" y="1604"/>
              <a:ext cx="159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7" name="Rectangle 92"/>
            <p:cNvSpPr/>
            <p:nvPr/>
          </p:nvSpPr>
          <p:spPr>
            <a:xfrm>
              <a:off x="5140" y="542"/>
              <a:ext cx="7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8" name="Rectangle 93"/>
            <p:cNvSpPr/>
            <p:nvPr/>
          </p:nvSpPr>
          <p:spPr>
            <a:xfrm rot="-5400000">
              <a:off x="2939" y="1184"/>
              <a:ext cx="15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9" name="Rectangle 94"/>
            <p:cNvSpPr/>
            <p:nvPr/>
          </p:nvSpPr>
          <p:spPr>
            <a:xfrm rot="-5400000">
              <a:off x="3023" y="1061"/>
              <a:ext cx="209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be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70" name="Rectangle 95"/>
            <p:cNvSpPr/>
            <p:nvPr/>
          </p:nvSpPr>
          <p:spPr>
            <a:xfrm rot="-5400000">
              <a:off x="2994" y="1025"/>
              <a:ext cx="209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′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71" name="Rectangle 96"/>
            <p:cNvSpPr/>
            <p:nvPr/>
          </p:nvSpPr>
          <p:spPr>
            <a:xfrm rot="-5400000">
              <a:off x="2945" y="1400"/>
              <a:ext cx="10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72" name="Rectangle 97"/>
            <p:cNvSpPr/>
            <p:nvPr/>
          </p:nvSpPr>
          <p:spPr>
            <a:xfrm rot="-5400000">
              <a:off x="3023" y="1311"/>
              <a:ext cx="175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73" name="Rectangle 98"/>
            <p:cNvSpPr/>
            <p:nvPr/>
          </p:nvSpPr>
          <p:spPr>
            <a:xfrm rot="-5400000">
              <a:off x="2831" y="1141"/>
              <a:ext cx="5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74" name="Rectangle 99"/>
            <p:cNvSpPr/>
            <p:nvPr/>
          </p:nvSpPr>
          <p:spPr>
            <a:xfrm>
              <a:off x="1094" y="1805"/>
              <a:ext cx="40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pPr algn="ctr">
                <a:spcBef>
                  <a:spcPct val="50000"/>
                </a:spcBef>
                <a:buClrTx/>
                <a:buFontTx/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1202" name="Text Box 3"/>
          <p:cNvSpPr txBox="1"/>
          <p:nvPr/>
        </p:nvSpPr>
        <p:spPr>
          <a:xfrm>
            <a:off x="674688" y="5553075"/>
            <a:ext cx="77724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4.3.3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共射放大器的高频响应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(a)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幅频特性；                  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相频特性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buClrTx/>
              <a:buFontTx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(c)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幅频特性波特图；   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(d)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相频特性波特图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1203" name="Picture 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6275"/>
            <a:ext cx="9144000" cy="35067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1204" name="Object 304"/>
          <p:cNvGraphicFramePr>
            <a:graphicFrameLocks noChangeAspect="1"/>
          </p:cNvGraphicFramePr>
          <p:nvPr/>
        </p:nvGraphicFramePr>
        <p:xfrm>
          <a:off x="603250" y="366713"/>
          <a:ext cx="32908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2" imgW="1536700" imgH="711200" progId="Equation.3">
                  <p:embed/>
                </p:oleObj>
              </mc:Choice>
              <mc:Fallback>
                <p:oleObj name="" r:id="rId2" imgW="1536700" imgH="7112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250" y="366713"/>
                        <a:ext cx="3290888" cy="15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305"/>
          <p:cNvGraphicFramePr>
            <a:graphicFrameLocks noChangeAspect="1"/>
          </p:cNvGraphicFramePr>
          <p:nvPr/>
        </p:nvGraphicFramePr>
        <p:xfrm>
          <a:off x="4687888" y="585788"/>
          <a:ext cx="3810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4" imgW="1777365" imgH="431800" progId="Equation.3">
                  <p:embed/>
                </p:oleObj>
              </mc:Choice>
              <mc:Fallback>
                <p:oleObj name="" r:id="rId4" imgW="1777365" imgH="4318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7888" y="585788"/>
                        <a:ext cx="38100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2226" name="Rectangle 3"/>
          <p:cNvSpPr/>
          <p:nvPr/>
        </p:nvSpPr>
        <p:spPr>
          <a:xfrm>
            <a:off x="852488" y="547688"/>
            <a:ext cx="7747000" cy="72548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二、共射放大器的低频响应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1581150" y="1016000"/>
          <a:ext cx="6019800" cy="502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" imgW="2019300" imgH="1684020" progId="Visio.Drawing.4">
                  <p:embed/>
                </p:oleObj>
              </mc:Choice>
              <mc:Fallback>
                <p:oleObj name="" r:id="rId1" imgW="2019300" imgH="1684020" progId="Visio.Drawing.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1150" y="1016000"/>
                        <a:ext cx="6019800" cy="5026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28" name="Group 89"/>
          <p:cNvGrpSpPr/>
          <p:nvPr/>
        </p:nvGrpSpPr>
        <p:grpSpPr>
          <a:xfrm>
            <a:off x="3163888" y="5441950"/>
            <a:ext cx="2559050" cy="566738"/>
            <a:chOff x="1993" y="3428"/>
            <a:chExt cx="1612" cy="357"/>
          </a:xfrm>
        </p:grpSpPr>
        <p:sp>
          <p:nvSpPr>
            <p:cNvPr id="52229" name="Text Box 6"/>
            <p:cNvSpPr txBox="1"/>
            <p:nvPr/>
          </p:nvSpPr>
          <p:spPr>
            <a:xfrm>
              <a:off x="1993" y="3428"/>
              <a:ext cx="820" cy="3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30000"/>
                </a:lnSpc>
                <a:spcBef>
                  <a:spcPct val="50000"/>
                </a:spcBef>
                <a:buClrTx/>
                <a:buFontTx/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4.3.4</a:t>
              </a:r>
              <a:endPara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30" name="Text Box 88"/>
            <p:cNvSpPr txBox="1"/>
            <p:nvPr/>
          </p:nvSpPr>
          <p:spPr>
            <a:xfrm>
              <a:off x="3085" y="3428"/>
              <a:ext cx="520" cy="3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30000"/>
                </a:lnSpc>
                <a:spcBef>
                  <a:spcPct val="50000"/>
                </a:spcBef>
                <a:buClrTx/>
                <a:buFontTx/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电路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914400" y="2286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1" imgW="2255520" imgH="1722120" progId="Visio.Drawing.4">
                  <p:embed/>
                </p:oleObj>
              </mc:Choice>
              <mc:Fallback>
                <p:oleObj name="" r:id="rId1" imgW="2255520" imgH="1722120" progId="Visio.Drawing.4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228600"/>
                        <a:ext cx="6781800" cy="5170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3"/>
          <p:cNvSpPr txBox="1"/>
          <p:nvPr/>
        </p:nvSpPr>
        <p:spPr>
          <a:xfrm>
            <a:off x="1524000" y="5410200"/>
            <a:ext cx="6705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4.3.4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阻容耦合共射放大器及其低频等效电路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2" name="Text Box 4"/>
          <p:cNvSpPr txBox="1"/>
          <p:nvPr/>
        </p:nvSpPr>
        <p:spPr>
          <a:xfrm>
            <a:off x="4230688" y="4727575"/>
            <a:ext cx="2025650" cy="5667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低频等效电路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4274" name="Text Box 2"/>
          <p:cNvSpPr txBox="1"/>
          <p:nvPr/>
        </p:nvSpPr>
        <p:spPr>
          <a:xfrm>
            <a:off x="1549400" y="5511800"/>
            <a:ext cx="66214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4.3.4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阻容耦合共射放大器及其低频等效电路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990600" y="103188"/>
          <a:ext cx="7086600" cy="540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" imgW="2255520" imgH="1722120" progId="Visio.Drawing.6">
                  <p:embed/>
                </p:oleObj>
              </mc:Choice>
              <mc:Fallback>
                <p:oleObj name="" r:id="rId1" imgW="2255520" imgH="1722120" progId="Visio.Drawing.6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103188"/>
                        <a:ext cx="7086600" cy="5402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Text Box 4"/>
          <p:cNvSpPr txBox="1"/>
          <p:nvPr/>
        </p:nvSpPr>
        <p:spPr>
          <a:xfrm>
            <a:off x="4497388" y="4851400"/>
            <a:ext cx="2635250" cy="5667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30000"/>
              </a:lnSpc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简化低频等效电路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289175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55298" name="Object 3"/>
          <p:cNvGraphicFramePr>
            <a:graphicFrameLocks noChangeAspect="1"/>
          </p:cNvGraphicFramePr>
          <p:nvPr/>
        </p:nvGraphicFramePr>
        <p:xfrm>
          <a:off x="0" y="322263"/>
          <a:ext cx="4843463" cy="419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" imgW="2255520" imgH="1722120" progId="Visio.Drawing.6">
                  <p:embed/>
                </p:oleObj>
              </mc:Choice>
              <mc:Fallback>
                <p:oleObj name="" r:id="rId1" imgW="2255520" imgH="1722120" progId="Visio.Drawing.6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322263"/>
                        <a:ext cx="4843463" cy="4198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Rectangle 6"/>
          <p:cNvSpPr/>
          <p:nvPr/>
        </p:nvSpPr>
        <p:spPr>
          <a:xfrm>
            <a:off x="0" y="335280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0" name="Object 5"/>
          <p:cNvGraphicFramePr>
            <a:graphicFrameLocks noChangeAspect="1"/>
          </p:cNvGraphicFramePr>
          <p:nvPr/>
        </p:nvGraphicFramePr>
        <p:xfrm>
          <a:off x="4873625" y="577850"/>
          <a:ext cx="3692525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3" imgW="1536700" imgH="609600" progId="Equation.3">
                  <p:embed/>
                </p:oleObj>
              </mc:Choice>
              <mc:Fallback>
                <p:oleObj name="" r:id="rId3" imgW="1536700" imgH="6096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3625" y="577850"/>
                        <a:ext cx="3692525" cy="146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Rectangle 8"/>
          <p:cNvSpPr/>
          <p:nvPr/>
        </p:nvSpPr>
        <p:spPr>
          <a:xfrm>
            <a:off x="0" y="34432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2" name="Object 7"/>
          <p:cNvGraphicFramePr>
            <a:graphicFrameLocks noChangeAspect="1"/>
          </p:cNvGraphicFramePr>
          <p:nvPr/>
        </p:nvGraphicFramePr>
        <p:xfrm>
          <a:off x="5729288" y="2138363"/>
          <a:ext cx="247173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5" imgW="1193800" imgH="431800" progId="Equation.3">
                  <p:embed/>
                </p:oleObj>
              </mc:Choice>
              <mc:Fallback>
                <p:oleObj name="" r:id="rId5" imgW="1193800" imgH="4318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9288" y="2138363"/>
                        <a:ext cx="2471737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9"/>
          <p:cNvSpPr/>
          <p:nvPr/>
        </p:nvSpPr>
        <p:spPr>
          <a:xfrm>
            <a:off x="4873625" y="2239963"/>
            <a:ext cx="984250" cy="519112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式中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4" name="Object 10"/>
          <p:cNvGraphicFramePr>
            <a:graphicFrameLocks noChangeAspect="1"/>
          </p:cNvGraphicFramePr>
          <p:nvPr/>
        </p:nvGraphicFramePr>
        <p:xfrm>
          <a:off x="4892675" y="3206750"/>
          <a:ext cx="30368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7" imgW="1155065" imgH="317500" progId="Equation.3">
                  <p:embed/>
                </p:oleObj>
              </mc:Choice>
              <mc:Fallback>
                <p:oleObj name="" r:id="rId7" imgW="1155065" imgH="3175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2675" y="3206750"/>
                        <a:ext cx="3036888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" name="Object 12"/>
          <p:cNvGraphicFramePr>
            <a:graphicFrameLocks noChangeAspect="1"/>
          </p:cNvGraphicFramePr>
          <p:nvPr/>
        </p:nvGraphicFramePr>
        <p:xfrm>
          <a:off x="1595438" y="4195763"/>
          <a:ext cx="6267450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9" imgW="3035300" imgH="1397000" progId="Equation.3">
                  <p:embed/>
                </p:oleObj>
              </mc:Choice>
              <mc:Fallback>
                <p:oleObj name="" r:id="rId9" imgW="3035300" imgH="13970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5438" y="4195763"/>
                        <a:ext cx="6267450" cy="2801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6" name="Text Box 16"/>
          <p:cNvSpPr txBox="1"/>
          <p:nvPr/>
        </p:nvSpPr>
        <p:spPr>
          <a:xfrm>
            <a:off x="204788" y="42863"/>
            <a:ext cx="6124575" cy="461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对低频响应的影响，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短路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pic>
        <p:nvPicPr>
          <p:cNvPr id="9218" name="Picture 7"/>
          <p:cNvPicPr>
            <a:picLocks noChangeAspect="1"/>
          </p:cNvPicPr>
          <p:nvPr/>
        </p:nvPicPr>
        <p:blipFill>
          <a:blip r:embed="rId1"/>
          <a:srcRect b="24107"/>
          <a:stretch>
            <a:fillRect/>
          </a:stretch>
        </p:blipFill>
        <p:spPr>
          <a:xfrm>
            <a:off x="0" y="785813"/>
            <a:ext cx="9144000" cy="354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Rectangle 8"/>
          <p:cNvSpPr/>
          <p:nvPr/>
        </p:nvSpPr>
        <p:spPr>
          <a:xfrm>
            <a:off x="2713038" y="5318125"/>
            <a:ext cx="3978275" cy="519113"/>
          </a:xfrm>
          <a:prstGeom prst="rect">
            <a:avLst/>
          </a:prstGeom>
          <a:noFill/>
          <a:ln w="28575">
            <a:noFill/>
          </a:ln>
        </p:spPr>
        <p:txBody>
          <a:bodyPr lIns="90000" tIns="46800" rIns="90000" bIns="46800" anchor="ctr" anchorCtr="0">
            <a:spAutoFit/>
          </a:bodyPr>
          <a:p>
            <a:pPr algn="ctr"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4.1.1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频率失真现象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0" name="Rectangle 9"/>
          <p:cNvSpPr/>
          <p:nvPr/>
        </p:nvSpPr>
        <p:spPr>
          <a:xfrm>
            <a:off x="180975" y="4506913"/>
            <a:ext cx="2811463" cy="46355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）待放大的信号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5100" y="4522788"/>
            <a:ext cx="3362325" cy="461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）振幅频率失真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46788" y="4448175"/>
            <a:ext cx="2871787" cy="5349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）相位频率失真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6322" name="Rectangle 5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6323" name="Object 9"/>
          <p:cNvGraphicFramePr>
            <a:graphicFrameLocks noChangeAspect="1"/>
          </p:cNvGraphicFramePr>
          <p:nvPr/>
        </p:nvGraphicFramePr>
        <p:xfrm>
          <a:off x="1141413" y="211138"/>
          <a:ext cx="6818312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" imgW="3403600" imgH="673100" progId="Equation.3">
                  <p:embed/>
                </p:oleObj>
              </mc:Choice>
              <mc:Fallback>
                <p:oleObj name="" r:id="rId1" imgW="3403600" imgH="67310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1413" y="211138"/>
                        <a:ext cx="6818312" cy="1349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11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6325" name="Object 10"/>
          <p:cNvGraphicFramePr>
            <a:graphicFrameLocks noChangeAspect="1"/>
          </p:cNvGraphicFramePr>
          <p:nvPr/>
        </p:nvGraphicFramePr>
        <p:xfrm>
          <a:off x="1073150" y="1857375"/>
          <a:ext cx="5761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3" imgW="2311400" imgH="431800" progId="Equation.3">
                  <p:embed/>
                </p:oleObj>
              </mc:Choice>
              <mc:Fallback>
                <p:oleObj name="" r:id="rId3" imgW="2311400" imgH="4318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3150" y="1857375"/>
                        <a:ext cx="5761038" cy="1066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12"/>
          <p:cNvGraphicFramePr>
            <a:graphicFrameLocks noChangeAspect="1"/>
          </p:cNvGraphicFramePr>
          <p:nvPr/>
        </p:nvGraphicFramePr>
        <p:xfrm>
          <a:off x="1231900" y="3044825"/>
          <a:ext cx="5467350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5" imgW="2667000" imgH="673100" progId="Equation.3">
                  <p:embed/>
                </p:oleObj>
              </mc:Choice>
              <mc:Fallback>
                <p:oleObj name="" r:id="rId5" imgW="2667000" imgH="6731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1900" y="3044825"/>
                        <a:ext cx="5467350" cy="1385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Rectangle 15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6328" name="Object 14"/>
          <p:cNvGraphicFramePr>
            <a:graphicFrameLocks noChangeAspect="1"/>
          </p:cNvGraphicFramePr>
          <p:nvPr/>
        </p:nvGraphicFramePr>
        <p:xfrm>
          <a:off x="1290638" y="4449763"/>
          <a:ext cx="44831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7" imgW="1955800" imgH="431800" progId="Equation.3">
                  <p:embed/>
                </p:oleObj>
              </mc:Choice>
              <mc:Fallback>
                <p:oleObj name="" r:id="rId7" imgW="1955800" imgH="4318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0638" y="4449763"/>
                        <a:ext cx="4483100" cy="979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Rectangle 17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6330" name="Object 16"/>
          <p:cNvGraphicFramePr>
            <a:graphicFrameLocks noChangeAspect="1"/>
          </p:cNvGraphicFramePr>
          <p:nvPr/>
        </p:nvGraphicFramePr>
        <p:xfrm>
          <a:off x="1349375" y="5730875"/>
          <a:ext cx="58499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9" imgW="2768600" imgH="393700" progId="Equation.3">
                  <p:embed/>
                </p:oleObj>
              </mc:Choice>
              <mc:Fallback>
                <p:oleObj name="" r:id="rId9" imgW="2768600" imgH="3937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49375" y="5730875"/>
                        <a:ext cx="5849938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7346" name="Rectangle 2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7" name="Rectangle 4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8" name="Rectangle 6"/>
          <p:cNvSpPr/>
          <p:nvPr/>
        </p:nvSpPr>
        <p:spPr>
          <a:xfrm>
            <a:off x="0" y="30908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7349" name="Object 7"/>
          <p:cNvGraphicFramePr>
            <a:graphicFrameLocks noChangeAspect="1"/>
          </p:cNvGraphicFramePr>
          <p:nvPr/>
        </p:nvGraphicFramePr>
        <p:xfrm>
          <a:off x="4986338" y="2420938"/>
          <a:ext cx="327977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" imgW="1600200" imgH="673100" progId="Equation.3">
                  <p:embed/>
                </p:oleObj>
              </mc:Choice>
              <mc:Fallback>
                <p:oleObj name="" r:id="rId1" imgW="1600200" imgH="6731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86338" y="2420938"/>
                        <a:ext cx="3279775" cy="1385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10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7351" name="Object 11"/>
          <p:cNvGraphicFramePr>
            <a:graphicFrameLocks noChangeAspect="1"/>
          </p:cNvGraphicFramePr>
          <p:nvPr/>
        </p:nvGraphicFramePr>
        <p:xfrm>
          <a:off x="5091113" y="4308475"/>
          <a:ext cx="36496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3" imgW="1726565" imgH="393700" progId="Equation.3">
                  <p:embed/>
                </p:oleObj>
              </mc:Choice>
              <mc:Fallback>
                <p:oleObj name="" r:id="rId3" imgW="1726565" imgH="3937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1113" y="4308475"/>
                        <a:ext cx="3649662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2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3425"/>
            <a:ext cx="4979988" cy="5429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8370" name="Rectangle 3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1" name="Rectangle 4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372" name="Rectangle 5"/>
          <p:cNvSpPr/>
          <p:nvPr/>
        </p:nvSpPr>
        <p:spPr>
          <a:xfrm>
            <a:off x="0" y="30908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8373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25" y="1897063"/>
            <a:ext cx="4460875" cy="24209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8374" name="Object 11"/>
          <p:cNvGraphicFramePr>
            <a:graphicFrameLocks noChangeAspect="1"/>
          </p:cNvGraphicFramePr>
          <p:nvPr/>
        </p:nvGraphicFramePr>
        <p:xfrm>
          <a:off x="201613" y="4818063"/>
          <a:ext cx="3797300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2" imgW="1600200" imgH="673100" progId="Equation.3">
                  <p:embed/>
                </p:oleObj>
              </mc:Choice>
              <mc:Fallback>
                <p:oleObj name="" r:id="rId2" imgW="1600200" imgH="6731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613" y="4818063"/>
                        <a:ext cx="3797300" cy="1604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13"/>
          <p:cNvGraphicFramePr>
            <a:graphicFrameLocks noChangeAspect="1"/>
          </p:cNvGraphicFramePr>
          <p:nvPr/>
        </p:nvGraphicFramePr>
        <p:xfrm>
          <a:off x="5121275" y="4491038"/>
          <a:ext cx="3430588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4" imgW="1320165" imgH="888365" progId="Equation.3">
                  <p:embed/>
                </p:oleObj>
              </mc:Choice>
              <mc:Fallback>
                <p:oleObj name="" r:id="rId4" imgW="1320165" imgH="888365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1275" y="4491038"/>
                        <a:ext cx="3430588" cy="229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Rectangle 15"/>
          <p:cNvSpPr/>
          <p:nvPr/>
        </p:nvSpPr>
        <p:spPr>
          <a:xfrm>
            <a:off x="4197350" y="5322888"/>
            <a:ext cx="1025525" cy="519112"/>
          </a:xfrm>
          <a:prstGeom prst="rect">
            <a:avLst/>
          </a:prstGeom>
          <a:noFill/>
          <a:ln w="28575">
            <a:noFill/>
          </a:ln>
        </p:spPr>
        <p:txBody>
          <a:bodyPr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式中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8377" name="Object 17"/>
          <p:cNvGraphicFramePr>
            <a:graphicFrameLocks noChangeAspect="1"/>
          </p:cNvGraphicFramePr>
          <p:nvPr/>
        </p:nvGraphicFramePr>
        <p:xfrm>
          <a:off x="-42862" y="1019175"/>
          <a:ext cx="4872037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6" imgW="2255520" imgH="1722120" progId="Visio.Drawing.6">
                  <p:embed/>
                </p:oleObj>
              </mc:Choice>
              <mc:Fallback>
                <p:oleObj name="" r:id="rId6" imgW="2255520" imgH="1722120" progId="Visio.Drawing.6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2862" y="1019175"/>
                        <a:ext cx="4872037" cy="3952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8" name="Text Box 16"/>
          <p:cNvSpPr txBox="1"/>
          <p:nvPr/>
        </p:nvSpPr>
        <p:spPr>
          <a:xfrm>
            <a:off x="936625" y="239713"/>
            <a:ext cx="6124575" cy="461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对低频响应的影响，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短路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59394" name="Rectangle 2"/>
          <p:cNvSpPr/>
          <p:nvPr/>
        </p:nvSpPr>
        <p:spPr>
          <a:xfrm>
            <a:off x="0" y="39004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5" name="Rectangle 3"/>
          <p:cNvSpPr/>
          <p:nvPr/>
        </p:nvSpPr>
        <p:spPr>
          <a:xfrm>
            <a:off x="0" y="39004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6" name="Rectangle 4"/>
          <p:cNvSpPr/>
          <p:nvPr/>
        </p:nvSpPr>
        <p:spPr>
          <a:xfrm>
            <a:off x="0" y="37766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7" name="Rectangle 6"/>
          <p:cNvSpPr/>
          <p:nvPr/>
        </p:nvSpPr>
        <p:spPr>
          <a:xfrm>
            <a:off x="0" y="37766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9398" name="Object 13"/>
          <p:cNvGraphicFramePr>
            <a:graphicFrameLocks noChangeAspect="1"/>
          </p:cNvGraphicFramePr>
          <p:nvPr/>
        </p:nvGraphicFramePr>
        <p:xfrm>
          <a:off x="1166813" y="1254125"/>
          <a:ext cx="7035800" cy="331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1" imgW="2717800" imgH="1282700" progId="Equation.3">
                  <p:embed/>
                </p:oleObj>
              </mc:Choice>
              <mc:Fallback>
                <p:oleObj name="" r:id="rId1" imgW="2717800" imgH="1282700" progId="Equation.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6813" y="1254125"/>
                        <a:ext cx="7035800" cy="3319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15"/>
          <p:cNvGraphicFramePr>
            <a:graphicFrameLocks noChangeAspect="1"/>
          </p:cNvGraphicFramePr>
          <p:nvPr/>
        </p:nvGraphicFramePr>
        <p:xfrm>
          <a:off x="261938" y="4859338"/>
          <a:ext cx="82931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3" imgW="3492500" imgH="482600" progId="Equation.3">
                  <p:embed/>
                </p:oleObj>
              </mc:Choice>
              <mc:Fallback>
                <p:oleObj name="" r:id="rId3" imgW="3492500" imgH="482600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38" y="4859338"/>
                        <a:ext cx="8293100" cy="1152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0" name="Rectangle 17"/>
          <p:cNvSpPr/>
          <p:nvPr/>
        </p:nvSpPr>
        <p:spPr>
          <a:xfrm>
            <a:off x="407988" y="3260725"/>
            <a:ext cx="538162" cy="519113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令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401" name="Text Box 18"/>
          <p:cNvSpPr txBox="1"/>
          <p:nvPr/>
        </p:nvSpPr>
        <p:spPr>
          <a:xfrm>
            <a:off x="1531938" y="563563"/>
            <a:ext cx="5924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同时考虑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对低频响应的影响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0418" name="Rectangle 2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19" name="Rectangle 3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0" name="Rectangle 4"/>
          <p:cNvSpPr/>
          <p:nvPr/>
        </p:nvSpPr>
        <p:spPr>
          <a:xfrm>
            <a:off x="0" y="30908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0421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2300"/>
            <a:ext cx="9144000" cy="6235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2" name="Text Box 8"/>
          <p:cNvSpPr txBox="1"/>
          <p:nvPr/>
        </p:nvSpPr>
        <p:spPr>
          <a:xfrm>
            <a:off x="1852613" y="146050"/>
            <a:ext cx="5924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同时考虑高频响应和低频响应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1442" name="Rectangle 2"/>
          <p:cNvSpPr/>
          <p:nvPr/>
        </p:nvSpPr>
        <p:spPr>
          <a:xfrm>
            <a:off x="949325" y="579438"/>
            <a:ext cx="7545388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sz="3600" b="1" dirty="0">
                <a:latin typeface="Verdana" panose="020B0604030504040204" pitchFamily="34" charset="0"/>
                <a:ea typeface="宋体" panose="02010600030101010101" pitchFamily="2" charset="-122"/>
              </a:rPr>
              <a:t> 4.4  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场效应管放大电路的频率响应</a:t>
            </a:r>
            <a:r>
              <a:rPr lang="zh-CN" altLang="en-US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3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3" name="Rectangle 3"/>
          <p:cNvSpPr/>
          <p:nvPr/>
        </p:nvSpPr>
        <p:spPr>
          <a:xfrm>
            <a:off x="422275" y="1544638"/>
            <a:ext cx="69119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4.4.1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场效应管的高频小信号等效电路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1444" name="Object 11"/>
          <p:cNvGraphicFramePr>
            <a:graphicFrameLocks noChangeAspect="1"/>
          </p:cNvGraphicFramePr>
          <p:nvPr/>
        </p:nvGraphicFramePr>
        <p:xfrm>
          <a:off x="0" y="2324100"/>
          <a:ext cx="8456613" cy="307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1" imgW="3398520" imgH="1234440" progId="Visio.Drawing.11">
                  <p:embed/>
                </p:oleObj>
              </mc:Choice>
              <mc:Fallback>
                <p:oleObj name="" r:id="rId1" imgW="3398520" imgH="1234440" progId="Visio.Drawing.11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2324100"/>
                        <a:ext cx="8456613" cy="307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Rectangle 12"/>
          <p:cNvSpPr/>
          <p:nvPr/>
        </p:nvSpPr>
        <p:spPr>
          <a:xfrm>
            <a:off x="1585913" y="5435600"/>
            <a:ext cx="5722937" cy="519113"/>
          </a:xfrm>
          <a:prstGeom prst="rect">
            <a:avLst/>
          </a:prstGeom>
          <a:noFill/>
          <a:ln w="28575">
            <a:noFill/>
          </a:ln>
        </p:spPr>
        <p:txBody>
          <a:bodyPr lIns="90000" tIns="46800" rIns="90000" bIns="46800" anchor="ctr" anchorCtr="0">
            <a:spAutoFit/>
          </a:bodyPr>
          <a:p>
            <a:pPr algn="ctr"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图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4.4.1 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场效应管的高频等效电路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2466" name="Rectangle 3"/>
          <p:cNvSpPr/>
          <p:nvPr/>
        </p:nvSpPr>
        <p:spPr>
          <a:xfrm>
            <a:off x="234950" y="1109663"/>
            <a:ext cx="5876925" cy="5794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457200" indent="-457200"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4.4.2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共源放大电路的频率响应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2467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12988"/>
            <a:ext cx="9144000" cy="3257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8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63" y="5516563"/>
            <a:ext cx="4214812" cy="468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3490" name="Rectangle 2"/>
          <p:cNvSpPr/>
          <p:nvPr/>
        </p:nvSpPr>
        <p:spPr>
          <a:xfrm>
            <a:off x="452438" y="776288"/>
            <a:ext cx="5349875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457200" indent="-457200"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4.4.2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共源放大电路的频率响应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3491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5425"/>
            <a:ext cx="9144000" cy="3827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Rectangle 11"/>
          <p:cNvSpPr/>
          <p:nvPr/>
        </p:nvSpPr>
        <p:spPr>
          <a:xfrm>
            <a:off x="0" y="31003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3" name="Rectangle 13"/>
          <p:cNvSpPr/>
          <p:nvPr/>
        </p:nvSpPr>
        <p:spPr>
          <a:xfrm>
            <a:off x="0" y="3343275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4" name="Rectangle 15"/>
          <p:cNvSpPr/>
          <p:nvPr/>
        </p:nvSpPr>
        <p:spPr>
          <a:xfrm>
            <a:off x="0" y="32432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5" name="Rectangle 17"/>
          <p:cNvSpPr/>
          <p:nvPr/>
        </p:nvSpPr>
        <p:spPr>
          <a:xfrm>
            <a:off x="0" y="39195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4514" name="Rectangle 2"/>
          <p:cNvSpPr/>
          <p:nvPr/>
        </p:nvSpPr>
        <p:spPr>
          <a:xfrm>
            <a:off x="395288" y="133350"/>
            <a:ext cx="5248275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457200" indent="-457200">
              <a:buClrTx/>
              <a:buFontTx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4.4.2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共源放大电路的频率响应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4515" name="Object 5"/>
          <p:cNvGraphicFramePr>
            <a:graphicFrameLocks noChangeAspect="1"/>
          </p:cNvGraphicFramePr>
          <p:nvPr/>
        </p:nvGraphicFramePr>
        <p:xfrm>
          <a:off x="201613" y="4368800"/>
          <a:ext cx="5408612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1" imgW="2463800" imgH="711200" progId="Equation.3">
                  <p:embed/>
                </p:oleObj>
              </mc:Choice>
              <mc:Fallback>
                <p:oleObj name="" r:id="rId1" imgW="2463800" imgH="7112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1613" y="4368800"/>
                        <a:ext cx="5408612" cy="1570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7"/>
          <p:cNvGraphicFramePr>
            <a:graphicFrameLocks noChangeAspect="1"/>
          </p:cNvGraphicFramePr>
          <p:nvPr/>
        </p:nvGraphicFramePr>
        <p:xfrm>
          <a:off x="1546225" y="5967413"/>
          <a:ext cx="32829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" imgW="1562100" imgH="228600" progId="Equation.3">
                  <p:embed/>
                </p:oleObj>
              </mc:Choice>
              <mc:Fallback>
                <p:oleObj name="" r:id="rId3" imgW="1562100" imgH="228600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225" y="5967413"/>
                        <a:ext cx="3282950" cy="481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9"/>
          <p:cNvGraphicFramePr>
            <a:graphicFrameLocks noChangeAspect="1"/>
          </p:cNvGraphicFramePr>
          <p:nvPr/>
        </p:nvGraphicFramePr>
        <p:xfrm>
          <a:off x="5849938" y="4675188"/>
          <a:ext cx="329406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5" imgW="1637665" imgH="431800" progId="Equation.3">
                  <p:embed/>
                </p:oleObj>
              </mc:Choice>
              <mc:Fallback>
                <p:oleObj name="" r:id="rId5" imgW="1637665" imgH="431800" progId="Equation.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9938" y="4675188"/>
                        <a:ext cx="3294062" cy="862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11"/>
          <p:cNvGraphicFramePr>
            <a:graphicFrameLocks noChangeAspect="1"/>
          </p:cNvGraphicFramePr>
          <p:nvPr/>
        </p:nvGraphicFramePr>
        <p:xfrm>
          <a:off x="5862638" y="5657850"/>
          <a:ext cx="2484437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7" imgW="1256665" imgH="444500" progId="Equation.3">
                  <p:embed/>
                </p:oleObj>
              </mc:Choice>
              <mc:Fallback>
                <p:oleObj name="" r:id="rId7" imgW="1256665" imgH="4445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62638" y="5657850"/>
                        <a:ext cx="2484437" cy="884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519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475" y="706438"/>
            <a:ext cx="5945188" cy="3395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0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5638" y="4087813"/>
            <a:ext cx="4886325" cy="30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5538" name="Rectangle 2"/>
          <p:cNvSpPr/>
          <p:nvPr/>
        </p:nvSpPr>
        <p:spPr>
          <a:xfrm>
            <a:off x="452438" y="222250"/>
            <a:ext cx="4505325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609600" indent="-609600">
              <a:buClrTx/>
              <a:buFontTx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共源放大电路的</a:t>
            </a:r>
            <a:r>
              <a:rPr lang="zh-CN" altLang="en-US" b="1" dirty="0">
                <a:solidFill>
                  <a:srgbClr val="66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低频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响应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5539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812800"/>
            <a:ext cx="6365875" cy="3097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3" y="3913188"/>
            <a:ext cx="5280025" cy="430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1" name="Rectangle 12"/>
          <p:cNvSpPr/>
          <p:nvPr/>
        </p:nvSpPr>
        <p:spPr>
          <a:xfrm>
            <a:off x="0" y="30908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5542" name="Object 11"/>
          <p:cNvGraphicFramePr>
            <a:graphicFrameLocks noChangeAspect="1"/>
          </p:cNvGraphicFramePr>
          <p:nvPr/>
        </p:nvGraphicFramePr>
        <p:xfrm>
          <a:off x="203200" y="4351338"/>
          <a:ext cx="3763963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3" imgW="1600200" imgH="673100" progId="Equation.3">
                  <p:embed/>
                </p:oleObj>
              </mc:Choice>
              <mc:Fallback>
                <p:oleObj name="" r:id="rId3" imgW="1600200" imgH="673100" progId="Equation.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" y="4351338"/>
                        <a:ext cx="3763963" cy="159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14"/>
          <p:cNvSpPr/>
          <p:nvPr/>
        </p:nvSpPr>
        <p:spPr>
          <a:xfrm>
            <a:off x="0" y="31003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5544" name="Object 13"/>
          <p:cNvGraphicFramePr>
            <a:graphicFrameLocks noChangeAspect="1"/>
          </p:cNvGraphicFramePr>
          <p:nvPr/>
        </p:nvGraphicFramePr>
        <p:xfrm>
          <a:off x="4281488" y="4867275"/>
          <a:ext cx="486251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5" imgW="2197100" imgH="660400" progId="Equation.3">
                  <p:embed/>
                </p:oleObj>
              </mc:Choice>
              <mc:Fallback>
                <p:oleObj name="" r:id="rId5" imgW="2197100" imgH="660400" progId="Equation.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1488" y="4867275"/>
                        <a:ext cx="4862512" cy="1452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540779" name="Group 107"/>
          <p:cNvGraphicFramePr>
            <a:graphicFrameLocks noGrp="1"/>
          </p:cNvGraphicFramePr>
          <p:nvPr/>
        </p:nvGraphicFramePr>
        <p:xfrm>
          <a:off x="623888" y="1290638"/>
          <a:ext cx="7751763" cy="5070475"/>
        </p:xfrm>
        <a:graphic>
          <a:graphicData uri="http://schemas.openxmlformats.org/drawingml/2006/table">
            <a:tbl>
              <a:tblPr/>
              <a:tblGrid>
                <a:gridCol w="744537"/>
                <a:gridCol w="722313"/>
                <a:gridCol w="4129087"/>
                <a:gridCol w="2155825"/>
              </a:tblGrid>
              <a:tr h="52037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比较点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线性失真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非线性失真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06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不同点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起因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由电路中的线性电抗元件引起（如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由电路中的非线性元件（如：三极管）引起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74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结果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只会使各频率分量信号的比例关系和时间关系发生变化，或滤掉某些频率分量的信号，但</a:t>
                      </a: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不会产生新的频率分量信号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能产生新的频率分量的信号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7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 同 点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使输出信号产生畸变</a:t>
                      </a: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0265" name="Text Box 103"/>
          <p:cNvSpPr txBox="1"/>
          <p:nvPr/>
        </p:nvSpPr>
        <p:spPr>
          <a:xfrm>
            <a:off x="1592263" y="454025"/>
            <a:ext cx="5594350" cy="67627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线性失真与非线性失真的比较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8130" name="Object 4"/>
          <p:cNvGraphicFramePr>
            <a:graphicFrameLocks noChangeAspect="1"/>
          </p:cNvGraphicFramePr>
          <p:nvPr/>
        </p:nvGraphicFramePr>
        <p:xfrm>
          <a:off x="5828030" y="2688590"/>
          <a:ext cx="2480945" cy="37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1524000" imgH="228600" progId="Equation.3">
                  <p:embed/>
                </p:oleObj>
              </mc:Choice>
              <mc:Fallback>
                <p:oleObj name="" r:id="rId1" imgW="1524000" imgH="2286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28030" y="2688590"/>
                        <a:ext cx="2480945" cy="3708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6141085" y="1187450"/>
          <a:ext cx="1812290" cy="89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3" imgW="825500" imgH="431800" progId="Equation.3">
                  <p:embed/>
                </p:oleObj>
              </mc:Choice>
              <mc:Fallback>
                <p:oleObj name="" r:id="rId3" imgW="825500" imgH="4318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1085" y="1187450"/>
                        <a:ext cx="1812290" cy="895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7"/>
          <p:cNvGraphicFramePr>
            <a:graphicFrameLocks noChangeAspect="1"/>
          </p:cNvGraphicFramePr>
          <p:nvPr/>
        </p:nvGraphicFramePr>
        <p:xfrm>
          <a:off x="1308100" y="2429510"/>
          <a:ext cx="222758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5" imgW="1193800" imgH="431800" progId="Equation.3">
                  <p:embed/>
                </p:oleObj>
              </mc:Choice>
              <mc:Fallback>
                <p:oleObj name="" r:id="rId5" imgW="1193800" imgH="4318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8100" y="2429510"/>
                        <a:ext cx="2227580" cy="8013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15"/>
          <p:cNvGraphicFramePr>
            <a:graphicFrameLocks noChangeAspect="1"/>
          </p:cNvGraphicFramePr>
          <p:nvPr/>
        </p:nvGraphicFramePr>
        <p:xfrm>
          <a:off x="212090" y="1366520"/>
          <a:ext cx="455358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7" imgW="2691765" imgH="482600" progId="Equation.3">
                  <p:embed/>
                </p:oleObj>
              </mc:Choice>
              <mc:Fallback>
                <p:oleObj name="" r:id="rId7" imgW="2691765" imgH="482600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090" y="1366520"/>
                        <a:ext cx="4553585" cy="821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11"/>
          <p:cNvGraphicFramePr>
            <a:graphicFrameLocks noChangeAspect="1"/>
          </p:cNvGraphicFramePr>
          <p:nvPr/>
        </p:nvGraphicFramePr>
        <p:xfrm>
          <a:off x="5767229" y="4329589"/>
          <a:ext cx="2360295" cy="85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9" imgW="1193800" imgH="431800" progId="Equation.3">
                  <p:embed/>
                </p:oleObj>
              </mc:Choice>
              <mc:Fallback>
                <p:oleObj name="" r:id="rId9" imgW="1193800" imgH="4318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67229" y="4329589"/>
                        <a:ext cx="2360295" cy="859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13"/>
          <p:cNvGraphicFramePr>
            <a:graphicFrameLocks noChangeAspect="1"/>
          </p:cNvGraphicFramePr>
          <p:nvPr/>
        </p:nvGraphicFramePr>
        <p:xfrm>
          <a:off x="648970" y="4146550"/>
          <a:ext cx="3385185" cy="92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11" imgW="1574800" imgH="431800" progId="Equation.3">
                  <p:embed/>
                </p:oleObj>
              </mc:Choice>
              <mc:Fallback>
                <p:oleObj name="" r:id="rId11" imgW="1574800" imgH="431800" progId="Equation.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8970" y="4146550"/>
                        <a:ext cx="3385185" cy="9245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12090" y="302895"/>
            <a:ext cx="52819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ym typeface="+mn-ea"/>
              </a:rPr>
              <a:t>晶体管、</a:t>
            </a:r>
            <a:r>
              <a:rPr lang="en-US" altLang="zh-CN" b="1" dirty="0">
                <a:sym typeface="+mn-ea"/>
              </a:rPr>
              <a:t>MOS</a:t>
            </a:r>
            <a:r>
              <a:rPr lang="zh-CN" altLang="en-US" b="1" dirty="0">
                <a:sym typeface="+mn-ea"/>
              </a:rPr>
              <a:t>管的上下限频率</a:t>
            </a:r>
            <a:endParaRPr lang="zh-CN" altLang="en-US" b="1" dirty="0"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6562" name="Rectangle 2"/>
          <p:cNvSpPr/>
          <p:nvPr/>
        </p:nvSpPr>
        <p:spPr>
          <a:xfrm>
            <a:off x="1708150" y="158750"/>
            <a:ext cx="6121400" cy="5794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Tx/>
            </a:pPr>
            <a:r>
              <a:rPr lang="en-US" altLang="zh-CN" sz="3200" b="1" dirty="0">
                <a:latin typeface="Verdana" panose="020B0604030504040204" pitchFamily="34" charset="0"/>
                <a:ea typeface="宋体" panose="02010600030101010101" pitchFamily="2" charset="-122"/>
              </a:rPr>
              <a:t> 4.5 </a:t>
            </a:r>
            <a:r>
              <a:rPr lang="zh-CN" altLang="en-US" sz="3200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多级放大电路的频率响应</a:t>
            </a:r>
            <a:endParaRPr lang="zh-CN" altLang="en-US" sz="32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6563" name="Rectangle 3"/>
          <p:cNvSpPr/>
          <p:nvPr/>
        </p:nvSpPr>
        <p:spPr>
          <a:xfrm>
            <a:off x="452438" y="746125"/>
            <a:ext cx="7974012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一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多级放大电路的幅频特性与相频特性</a:t>
            </a:r>
            <a:endParaRPr lang="zh-CN" altLang="en-US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Text Box 7"/>
          <p:cNvSpPr txBox="1"/>
          <p:nvPr/>
        </p:nvSpPr>
        <p:spPr>
          <a:xfrm>
            <a:off x="395288" y="1344613"/>
            <a:ext cx="8388350" cy="44132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buClrTx/>
              <a:buFontTx/>
            </a:pPr>
            <a:r>
              <a:rPr lang="en-US" altLang="zh-CN" sz="2400" b="1" dirty="0">
                <a:latin typeface="Verdan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sz="2400" b="1" dirty="0">
                <a:latin typeface="Verdana" panose="020B0604030504040204" pitchFamily="34" charset="0"/>
                <a:ea typeface="宋体" panose="02010600030101010101" pitchFamily="2" charset="-122"/>
              </a:rPr>
              <a:t>如前所述，多级放大电路总的电压放大倍数为各单级放大倍数的乘积，即</a:t>
            </a: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r>
              <a:rPr lang="zh-CN" altLang="en-US" sz="2400" b="1" dirty="0">
                <a:latin typeface="Verdana" panose="020B0604030504040204" pitchFamily="34" charset="0"/>
                <a:ea typeface="宋体" panose="02010600030101010101" pitchFamily="2" charset="-122"/>
              </a:rPr>
              <a:t>                                                       </a:t>
            </a: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r>
              <a:rPr lang="zh-CN" altLang="en-US" sz="2400" b="1" dirty="0">
                <a:latin typeface="Verdana" panose="020B0604030504040204" pitchFamily="34" charset="0"/>
                <a:ea typeface="宋体" panose="02010600030101010101" pitchFamily="2" charset="-122"/>
              </a:rPr>
              <a:t>      将上式取绝对值后再取对数，就可得到多级放大电路的对数幅频特性。</a:t>
            </a: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r>
              <a:rPr lang="zh-CN" altLang="en-US" sz="2400" b="1" dirty="0">
                <a:latin typeface="Verdana" panose="020B0604030504040204" pitchFamily="34" charset="0"/>
                <a:ea typeface="宋体" panose="02010600030101010101" pitchFamily="2" charset="-122"/>
              </a:rPr>
              <a:t>                                                              </a:t>
            </a: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70000"/>
              </a:lnSpc>
              <a:buClrTx/>
              <a:buFontTx/>
            </a:pP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ClrTx/>
              <a:buFontTx/>
            </a:pPr>
            <a:r>
              <a:rPr lang="zh-CN" altLang="en-US" sz="2400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多级放大电路的总相移为</a:t>
            </a:r>
            <a:endParaRPr lang="zh-CN" altLang="en-US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6565" name="Object 11"/>
          <p:cNvGraphicFramePr>
            <a:graphicFrameLocks noChangeAspect="1"/>
          </p:cNvGraphicFramePr>
          <p:nvPr/>
        </p:nvGraphicFramePr>
        <p:xfrm>
          <a:off x="858838" y="1990725"/>
          <a:ext cx="69818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3149600" imgH="431800" progId="Equation.3">
                  <p:embed/>
                </p:oleObj>
              </mc:Choice>
              <mc:Fallback>
                <p:oleObj name="" r:id="rId1" imgW="3149600" imgH="4318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8838" y="1990725"/>
                        <a:ext cx="6981825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13"/>
          <p:cNvGraphicFramePr>
            <a:graphicFrameLocks noChangeAspect="1"/>
          </p:cNvGraphicFramePr>
          <p:nvPr/>
        </p:nvGraphicFramePr>
        <p:xfrm>
          <a:off x="458788" y="3702050"/>
          <a:ext cx="815657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3" imgW="3898900" imgH="660400" progId="Equation.3">
                  <p:embed/>
                </p:oleObj>
              </mc:Choice>
              <mc:Fallback>
                <p:oleObj name="" r:id="rId3" imgW="3898900" imgH="6604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788" y="3702050"/>
                        <a:ext cx="8156575" cy="1381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15"/>
          <p:cNvGraphicFramePr>
            <a:graphicFrameLocks noChangeAspect="1"/>
          </p:cNvGraphicFramePr>
          <p:nvPr/>
        </p:nvGraphicFramePr>
        <p:xfrm>
          <a:off x="1550988" y="5551488"/>
          <a:ext cx="6175375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5" imgW="2971800" imgH="431800" progId="Equation.3">
                  <p:embed/>
                </p:oleObj>
              </mc:Choice>
              <mc:Fallback>
                <p:oleObj name="" r:id="rId5" imgW="2971800" imgH="431800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0988" y="5551488"/>
                        <a:ext cx="6175375" cy="890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7586" name="Rectangle 2"/>
          <p:cNvSpPr/>
          <p:nvPr/>
        </p:nvSpPr>
        <p:spPr>
          <a:xfrm>
            <a:off x="787400" y="1463675"/>
            <a:ext cx="7488238" cy="36814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以上表达式中的    和     分别为第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级放大电路的放大倍数和相移。多级放大电路的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对数增益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等于各级对数增益之和，而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相移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也是等于各级相移之和。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	根据叠加原理，只要把各级特性曲线在同一横坐标上的纵坐标相加，就可描绘出多级放大电路的幅频特性与相频特性。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4279900" y="1582738"/>
          <a:ext cx="4286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1" imgW="228600" imgH="228600" progId="Equation.DSMT4">
                  <p:embed/>
                </p:oleObj>
              </mc:Choice>
              <mc:Fallback>
                <p:oleObj name="" r:id="rId1" imgW="228600" imgH="228600" progId="Equation.DSMT4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9900" y="1582738"/>
                        <a:ext cx="428625" cy="433387"/>
                      </a:xfrm>
                      <a:prstGeom prst="rect">
                        <a:avLst/>
                      </a:prstGeom>
                      <a:solidFill>
                        <a:srgbClr val="3366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5033963" y="1582738"/>
          <a:ext cx="4778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3" imgW="215900" imgH="228600" progId="Equation.DSMT4">
                  <p:embed/>
                </p:oleObj>
              </mc:Choice>
              <mc:Fallback>
                <p:oleObj name="" r:id="rId3" imgW="215900" imgH="228600" progId="Equation.DSMT4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3963" y="1582738"/>
                        <a:ext cx="477837" cy="504825"/>
                      </a:xfrm>
                      <a:prstGeom prst="rect">
                        <a:avLst/>
                      </a:prstGeom>
                      <a:solidFill>
                        <a:srgbClr val="3366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355080" y="5852160"/>
            <a:ext cx="2289175" cy="476250"/>
          </a:xfrm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8611" name="Rectangle 3"/>
          <p:cNvSpPr/>
          <p:nvPr/>
        </p:nvSpPr>
        <p:spPr>
          <a:xfrm>
            <a:off x="1541463" y="6156325"/>
            <a:ext cx="5807075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buClrTx/>
              <a:buFontTx/>
            </a:pPr>
            <a:r>
              <a:rPr lang="zh-CN" altLang="en-US" sz="2000" b="1" dirty="0">
                <a:latin typeface="Verdana" panose="020B0604030504040204" pitchFamily="34" charset="0"/>
                <a:ea typeface="宋体" panose="02010600030101010101" pitchFamily="2" charset="-122"/>
              </a:rPr>
              <a:t>两级放大电路幅频特性曲线与相频特性曲线的合成</a:t>
            </a:r>
            <a:endParaRPr lang="zh-CN" altLang="en-US" sz="2000" b="1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ctr">
              <a:buClrTx/>
              <a:buFontTx/>
            </a:pPr>
            <a:r>
              <a:rPr lang="en-US" altLang="zh-CN" sz="2000" b="1" dirty="0">
                <a:latin typeface="Verdana" panose="020B0604030504040204" pitchFamily="34" charset="0"/>
                <a:ea typeface="宋体" panose="02010600030101010101" pitchFamily="2" charset="-122"/>
              </a:rPr>
              <a:t>(a)</a:t>
            </a:r>
            <a:r>
              <a:rPr lang="zh-CN" altLang="en-US" sz="2000" b="1" dirty="0">
                <a:latin typeface="Verdana" panose="020B0604030504040204" pitchFamily="34" charset="0"/>
                <a:ea typeface="宋体" panose="02010600030101010101" pitchFamily="2" charset="-122"/>
              </a:rPr>
              <a:t>幅频特性；  </a:t>
            </a:r>
            <a:r>
              <a:rPr lang="en-US" altLang="zh-CN" sz="2000" b="1" dirty="0">
                <a:latin typeface="Verdana" panose="020B0604030504040204" pitchFamily="34" charset="0"/>
                <a:ea typeface="宋体" panose="02010600030101010101" pitchFamily="2" charset="-122"/>
              </a:rPr>
              <a:t>(b)</a:t>
            </a:r>
            <a:r>
              <a:rPr lang="zh-CN" altLang="en-US" sz="2000" b="1" dirty="0">
                <a:latin typeface="Verdana" panose="020B0604030504040204" pitchFamily="34" charset="0"/>
                <a:ea typeface="宋体" panose="02010600030101010101" pitchFamily="2" charset="-122"/>
              </a:rPr>
              <a:t>相频特性</a:t>
            </a:r>
            <a:endParaRPr lang="zh-CN" altLang="en-US" sz="20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330835"/>
            <a:ext cx="9051925" cy="5378450"/>
            <a:chOff x="0" y="521"/>
            <a:chExt cx="14255" cy="847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7F1FC">
                    <a:alpha val="100000"/>
                  </a:srgbClr>
                </a:clrFrom>
                <a:clrTo>
                  <a:srgbClr val="E7F1FC">
                    <a:alpha val="100000"/>
                    <a:alpha val="0"/>
                  </a:srgbClr>
                </a:clrTo>
              </a:clrChange>
            </a:blip>
            <a:srcRect l="15916" t="11671" r="40585" b="7423"/>
            <a:stretch>
              <a:fillRect/>
            </a:stretch>
          </p:blipFill>
          <p:spPr>
            <a:xfrm>
              <a:off x="0" y="549"/>
              <a:ext cx="9531" cy="844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9915" t="10430" r="17487" b="20082"/>
            <a:stretch>
              <a:fillRect/>
            </a:stretch>
          </p:blipFill>
          <p:spPr>
            <a:xfrm>
              <a:off x="9531" y="521"/>
              <a:ext cx="4725" cy="8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451610" y="5596255"/>
            <a:ext cx="5303520" cy="124968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0000" tIns="46800" rIns="90000" bIns="46800" numCol="1" anchor="t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836" t="33519" r="17040" b="8007"/>
          <a:stretch>
            <a:fillRect/>
          </a:stretch>
        </p:blipFill>
        <p:spPr>
          <a:xfrm>
            <a:off x="91440" y="511810"/>
            <a:ext cx="8854440" cy="4980305"/>
          </a:xfrm>
          <a:prstGeom prst="rect">
            <a:avLst/>
          </a:prstGeom>
        </p:spPr>
      </p:pic>
      <p:graphicFrame>
        <p:nvGraphicFramePr>
          <p:cNvPr id="64518" name="Object 11"/>
          <p:cNvGraphicFramePr>
            <a:graphicFrameLocks noChangeAspect="1"/>
          </p:cNvGraphicFramePr>
          <p:nvPr/>
        </p:nvGraphicFramePr>
        <p:xfrm>
          <a:off x="2065655" y="5643245"/>
          <a:ext cx="135001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2" imgW="482600" imgH="431800" progId="Equation.3">
                  <p:embed/>
                </p:oleObj>
              </mc:Choice>
              <mc:Fallback>
                <p:oleObj name="" r:id="rId2" imgW="482600" imgH="4318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5655" y="5643245"/>
                        <a:ext cx="1350010" cy="1216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4785678" y="5641023"/>
          <a:ext cx="1315085" cy="121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469900" imgH="431800" progId="Equation.3">
                  <p:embed/>
                </p:oleObj>
              </mc:Choice>
              <mc:Fallback>
                <p:oleObj name="" r:id="rId4" imgW="469900" imgH="4318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678" y="5641023"/>
                        <a:ext cx="1315085" cy="1217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69634" name="Rectangle 2"/>
          <p:cNvSpPr/>
          <p:nvPr/>
        </p:nvSpPr>
        <p:spPr>
          <a:xfrm>
            <a:off x="900113" y="303213"/>
            <a:ext cx="67389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二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多级放大电路的上限频率和下限频率 </a:t>
            </a:r>
            <a:endParaRPr lang="zh-CN" altLang="en-US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Rectangle 3"/>
          <p:cNvSpPr/>
          <p:nvPr/>
        </p:nvSpPr>
        <p:spPr>
          <a:xfrm>
            <a:off x="1403350" y="877888"/>
            <a:ext cx="22129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上限频率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endParaRPr lang="en-US" altLang="zh-CN" b="1" baseline="-25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36" name="Rectangle 4"/>
          <p:cNvSpPr/>
          <p:nvPr/>
        </p:nvSpPr>
        <p:spPr>
          <a:xfrm>
            <a:off x="393700" y="4251325"/>
            <a:ext cx="7699375" cy="9461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多级放大电路的上限频率和组成它的各级上限频率之间的关系，由下面近似公式确定 </a:t>
            </a:r>
            <a:endParaRPr lang="zh-CN" altLang="en-US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9637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9638" name="Object 12"/>
          <p:cNvGraphicFramePr>
            <a:graphicFrameLocks noChangeAspect="1"/>
          </p:cNvGraphicFramePr>
          <p:nvPr/>
        </p:nvGraphicFramePr>
        <p:xfrm>
          <a:off x="2278063" y="5291138"/>
          <a:ext cx="44211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1" imgW="2044700" imgH="635000" progId="Equation.3">
                  <p:embed/>
                </p:oleObj>
              </mc:Choice>
              <mc:Fallback>
                <p:oleObj name="" r:id="rId1" imgW="2044700" imgH="6350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8063" y="5291138"/>
                        <a:ext cx="4421187" cy="1377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9" name="Object 16"/>
          <p:cNvGraphicFramePr>
            <a:graphicFrameLocks noChangeAspect="1"/>
          </p:cNvGraphicFramePr>
          <p:nvPr/>
        </p:nvGraphicFramePr>
        <p:xfrm>
          <a:off x="1495425" y="1495425"/>
          <a:ext cx="6005513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3" imgW="2832100" imgH="622300" progId="Equation.3">
                  <p:embed/>
                </p:oleObj>
              </mc:Choice>
              <mc:Fallback>
                <p:oleObj name="" r:id="rId3" imgW="2832100" imgH="6223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5425" y="1495425"/>
                        <a:ext cx="6005513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18"/>
          <p:cNvGraphicFramePr>
            <a:graphicFrameLocks noChangeAspect="1"/>
          </p:cNvGraphicFramePr>
          <p:nvPr/>
        </p:nvGraphicFramePr>
        <p:xfrm>
          <a:off x="1836738" y="2898775"/>
          <a:ext cx="560387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5" imgW="3200400" imgH="685800" progId="Equation.3">
                  <p:embed/>
                </p:oleObj>
              </mc:Choice>
              <mc:Fallback>
                <p:oleObj name="" r:id="rId5" imgW="3200400" imgH="685800" progId="Equation.3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6738" y="2898775"/>
                        <a:ext cx="5603875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70658" name="Rectangle 2"/>
          <p:cNvSpPr/>
          <p:nvPr/>
        </p:nvSpPr>
        <p:spPr>
          <a:xfrm>
            <a:off x="900113" y="303213"/>
            <a:ext cx="67389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二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多级放大电路的上限频率和下限频率 </a:t>
            </a:r>
            <a:endParaRPr lang="zh-CN" altLang="en-US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0" name="Rectangle 6"/>
          <p:cNvSpPr/>
          <p:nvPr/>
        </p:nvSpPr>
        <p:spPr>
          <a:xfrm>
            <a:off x="1054100" y="1011238"/>
            <a:ext cx="23304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下限频率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fL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661" name="Rectangle 7"/>
          <p:cNvSpPr/>
          <p:nvPr/>
        </p:nvSpPr>
        <p:spPr>
          <a:xfrm>
            <a:off x="998538" y="4984750"/>
            <a:ext cx="7419975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Tx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计算多级放大电路的下限频率的近似公式为                                                                                                                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662" name="Rectangle 8"/>
          <p:cNvSpPr/>
          <p:nvPr/>
        </p:nvSpPr>
        <p:spPr>
          <a:xfrm>
            <a:off x="0" y="32385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3" name="Rectangle 9"/>
          <p:cNvSpPr/>
          <p:nvPr/>
        </p:nvSpPr>
        <p:spPr>
          <a:xfrm>
            <a:off x="0" y="31099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4" name="Rectangle 11"/>
          <p:cNvSpPr/>
          <p:nvPr/>
        </p:nvSpPr>
        <p:spPr>
          <a:xfrm>
            <a:off x="0" y="328136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0665" name="Object 12"/>
          <p:cNvGraphicFramePr>
            <a:graphicFrameLocks noChangeAspect="1"/>
          </p:cNvGraphicFramePr>
          <p:nvPr/>
        </p:nvGraphicFramePr>
        <p:xfrm>
          <a:off x="2163763" y="5619750"/>
          <a:ext cx="46720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1" imgW="1637665" imgH="292100" progId="Equation.3">
                  <p:embed/>
                </p:oleObj>
              </mc:Choice>
              <mc:Fallback>
                <p:oleObj name="" r:id="rId1" imgW="1637665" imgH="2921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63763" y="5619750"/>
                        <a:ext cx="4672012" cy="841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6" name="Rectangle 14"/>
          <p:cNvSpPr/>
          <p:nvPr/>
        </p:nvSpPr>
        <p:spPr>
          <a:xfrm>
            <a:off x="0" y="313848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0667" name="Object 13"/>
          <p:cNvGraphicFramePr>
            <a:graphicFrameLocks noChangeAspect="1"/>
          </p:cNvGraphicFramePr>
          <p:nvPr/>
        </p:nvGraphicFramePr>
        <p:xfrm>
          <a:off x="957263" y="1744663"/>
          <a:ext cx="7161212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3" imgW="2755900" imgH="584200" progId="Equation.3">
                  <p:embed/>
                </p:oleObj>
              </mc:Choice>
              <mc:Fallback>
                <p:oleObj name="" r:id="rId3" imgW="2755900" imgH="5842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263" y="1744663"/>
                        <a:ext cx="7161212" cy="1511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8" name="Rectangle 16"/>
          <p:cNvSpPr/>
          <p:nvPr/>
        </p:nvSpPr>
        <p:spPr>
          <a:xfrm>
            <a:off x="0" y="3119438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0669" name="Object 15"/>
          <p:cNvGraphicFramePr>
            <a:graphicFrameLocks noChangeAspect="1"/>
          </p:cNvGraphicFramePr>
          <p:nvPr/>
        </p:nvGraphicFramePr>
        <p:xfrm>
          <a:off x="1000125" y="3382963"/>
          <a:ext cx="6889750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5" imgW="3213100" imgH="622300" progId="Equation.3">
                  <p:embed/>
                </p:oleObj>
              </mc:Choice>
              <mc:Fallback>
                <p:oleObj name="" r:id="rId5" imgW="3213100" imgH="6223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0125" y="3382963"/>
                        <a:ext cx="6889750" cy="1328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/>
          <p:nvPr/>
        </p:nvSpPr>
        <p:spPr>
          <a:xfrm>
            <a:off x="199073" y="195104"/>
            <a:ext cx="45015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三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多级放大电路的波特图</a:t>
            </a:r>
            <a:endParaRPr lang="zh-CN" altLang="en-US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706120" y="1145540"/>
            <a:ext cx="9347200" cy="4861560"/>
          </a:xfrm>
          <a:prstGeom prst="rect">
            <a:avLst/>
          </a:prstGeom>
        </p:spPr>
        <p:txBody>
          <a:bodyPr wrap="square">
            <a:spAutoFit/>
          </a:bodyPr>
          <a:p>
            <a:pPr marL="1196975" indent="0" algn="l" defTabSz="266700" eaLnBrk="0" fontAlgn="base">
              <a:spcBef>
                <a:spcPts val="10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en-US" sz="2400" b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定性划分频段</a:t>
            </a:r>
            <a:r>
              <a:rPr lang="en-US" altLang="zh-CN" sz="2400">
                <a:solidFill>
                  <a:srgbClr val="000000"/>
                </a:solidFill>
                <a:ea typeface="Arial" panose="020B0604020202020204"/>
                <a:cs typeface="Times New Roman" panose="02020603050405020304" pitchFamily="18" charset="0"/>
              </a:rPr>
              <a:t> </a:t>
            </a:r>
            <a:endParaRPr lang="en-US" altLang="zh-CN" sz="2400">
              <a:solidFill>
                <a:srgbClr val="000000"/>
              </a:solidFill>
              <a:ea typeface="Arial" panose="020B0604020202020204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斜率为零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即水平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的折线对应中频段。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粗略、不精确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中频段左侧，斜率为正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(&gt;0)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的折线对应低频段。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中频段右侧，斜率为负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(&lt;0)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的折线对应高频段。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93800" indent="0" algn="l" defTabSz="266700" eaLnBrk="0" fontAlgn="base">
              <a:spcBef>
                <a:spcPts val="13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② 中频段分析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中频电压放大倍数的数值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i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um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  中频段的附加相移为0°。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注：由于共射、共源放大电路为反相输出(相移-180°), 因此在未确定放大电路的级数和各级的构成时，输入与输出之间可能同相，也可能反相。即：</a:t>
            </a:r>
            <a:r>
              <a:rPr lang="zh-CN" altLang="en-US" sz="2400" i="1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=±</a:t>
            </a:r>
            <a:r>
              <a:rPr lang="en-US" altLang="zh-CN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|</a:t>
            </a:r>
            <a:r>
              <a:rPr lang="en-US" altLang="zh-CN" sz="2400" i="1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250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um</a:t>
            </a:r>
            <a:r>
              <a:rPr lang="en-US" altLang="zh-CN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|</a:t>
            </a:r>
            <a:endParaRPr lang="en-US" altLang="zh-CN" sz="240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742315" y="378460"/>
            <a:ext cx="9475470" cy="5118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1938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③ 低频段分析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根据拐点两侧折线的斜率之差，来确定单级下限频率。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若斜率之差为20dB /十倍频，则拐点处只有一个下限频率；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若斜率之差为40dB /十倍频，则拐点处有两个下限频率；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以 此 类 推 ..</a:t>
            </a:r>
            <a:endParaRPr lang="zh-CN" altLang="en-US" sz="240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  <a:p>
            <a:pPr marL="11938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④ 高频段分析</a:t>
            </a:r>
            <a:endParaRPr lang="zh-CN" altLang="en-US" sz="240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根据拐点两侧折线的斜率之差，来确定单级上限频率。</a:t>
            </a:r>
            <a:endParaRPr lang="zh-CN" altLang="en-US" sz="240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若斜率之差为-20 dB/ 十倍频，则拐点处只有一个上限频率； 若斜率之差为-40 dB/十倍频，则拐点处有两个上限频率；</a:t>
            </a:r>
            <a:endParaRPr lang="zh-CN" altLang="en-US" sz="240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  <a:p>
            <a:pPr marL="1536700" indent="-342900" algn="l" defTabSz="266700" eaLnBrk="0" fontAlgn="base">
              <a:spcBef>
                <a:spcPts val="1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  <a:sym typeface="+mn-ea"/>
              </a:rPr>
              <a:t>以此类推 .</a:t>
            </a:r>
            <a:endParaRPr lang="zh-CN" altLang="en-US" sz="2400">
              <a:solidFill>
                <a:srgbClr val="000000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521335" y="19907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marL="1203960" indent="0" algn="l" defTabSz="266700" eaLnBrk="0" fontAlgn="base">
              <a:spcBef>
                <a:spcPts val="10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电压放大倍数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734695" y="1058545"/>
            <a:ext cx="8964930" cy="5120640"/>
          </a:xfrm>
          <a:prstGeom prst="rect">
            <a:avLst/>
          </a:prstGeom>
        </p:spPr>
        <p:txBody>
          <a:bodyPr wrap="square">
            <a:spAutoFit/>
          </a:bodyPr>
          <a:p>
            <a:pPr marL="1203325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中频电压放大倍数：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1200150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对每一个单级下限频率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Lk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 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附加项为：</a:t>
            </a:r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1203325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对每一个单级上限频率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mk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附加项为：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1200150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 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电压放大倍数：</a:t>
            </a:r>
            <a:endParaRPr lang="zh-CN" altLang="en-US" sz="2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IM 8"/>
          <p:cNvPicPr/>
          <p:nvPr/>
        </p:nvPicPr>
        <p:blipFill>
          <a:blip r:embed="rId1"/>
          <a:srcRect l="32979" t="68861" r="16634" b="9568"/>
          <a:stretch>
            <a:fillRect/>
          </a:stretch>
        </p:blipFill>
        <p:spPr>
          <a:xfrm>
            <a:off x="3355340" y="5251450"/>
            <a:ext cx="4282440" cy="1478280"/>
          </a:xfrm>
          <a:prstGeom prst="rect">
            <a:avLst/>
          </a:prstGeom>
        </p:spPr>
      </p:pic>
      <p:pic>
        <p:nvPicPr>
          <p:cNvPr id="9" name="IM 8"/>
          <p:cNvPicPr/>
          <p:nvPr/>
        </p:nvPicPr>
        <p:blipFill>
          <a:blip r:embed="rId1"/>
          <a:srcRect l="39062" t="18917" r="43604" b="72194"/>
          <a:stretch>
            <a:fillRect/>
          </a:stretch>
        </p:blipFill>
        <p:spPr>
          <a:xfrm>
            <a:off x="3886200" y="923290"/>
            <a:ext cx="1584960" cy="730885"/>
          </a:xfrm>
          <a:prstGeom prst="rect">
            <a:avLst/>
          </a:prstGeom>
        </p:spPr>
      </p:pic>
      <p:pic>
        <p:nvPicPr>
          <p:cNvPr id="11" name="IM 8"/>
          <p:cNvPicPr/>
          <p:nvPr/>
        </p:nvPicPr>
        <p:blipFill>
          <a:blip r:embed="rId1"/>
          <a:srcRect l="61002" t="48601" r="25340" b="31851"/>
          <a:stretch>
            <a:fillRect/>
          </a:stretch>
        </p:blipFill>
        <p:spPr>
          <a:xfrm>
            <a:off x="6009640" y="3659505"/>
            <a:ext cx="1127760" cy="1325880"/>
          </a:xfrm>
          <a:prstGeom prst="rect">
            <a:avLst/>
          </a:prstGeom>
        </p:spPr>
      </p:pic>
      <p:pic>
        <p:nvPicPr>
          <p:cNvPr id="12" name="IM 8"/>
          <p:cNvPicPr/>
          <p:nvPr/>
        </p:nvPicPr>
        <p:blipFill>
          <a:blip r:embed="rId1"/>
          <a:srcRect l="59841" t="27460" r="25209" b="50988"/>
          <a:stretch>
            <a:fillRect/>
          </a:stretch>
        </p:blipFill>
        <p:spPr>
          <a:xfrm>
            <a:off x="5902960" y="1950085"/>
            <a:ext cx="1234440" cy="1310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1266" name="Rectangle 2"/>
          <p:cNvSpPr/>
          <p:nvPr/>
        </p:nvSpPr>
        <p:spPr>
          <a:xfrm>
            <a:off x="660400" y="423863"/>
            <a:ext cx="7289800" cy="72548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just">
              <a:lnSpc>
                <a:spcPct val="130000"/>
              </a:lnSpc>
              <a:spcBef>
                <a:spcPct val="20000"/>
              </a:spcBef>
              <a:buClr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4.1.1 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幅频响应和幅频失真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/>
          <p:nvPr/>
        </p:nvSpPr>
        <p:spPr>
          <a:xfrm>
            <a:off x="0" y="3895725"/>
            <a:ext cx="9144000" cy="0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268" name="Picture 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3" y="1435100"/>
            <a:ext cx="8877300" cy="4351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Rectangle 245"/>
          <p:cNvSpPr/>
          <p:nvPr/>
        </p:nvSpPr>
        <p:spPr>
          <a:xfrm>
            <a:off x="827088" y="5289550"/>
            <a:ext cx="8085137" cy="457200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txBody>
          <a:bodyPr lIns="90000" tIns="46800" rIns="90000" bIns="46800" anchor="ctr" anchorCtr="0">
            <a:spAutoFit/>
          </a:bodyPr>
          <a:p>
            <a:pPr>
              <a:buClrTx/>
              <a:buFontTx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(a)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理想幅频特性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）直接耦合放大电路的幅频特性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665480" y="166688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marL="1196975" indent="0" algn="l" defTabSz="266700" eaLnBrk="0" fontAlgn="base">
              <a:spcBef>
                <a:spcPts val="11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附加相移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901700" y="1061720"/>
            <a:ext cx="10246360" cy="4798695"/>
          </a:xfrm>
          <a:prstGeom prst="rect">
            <a:avLst/>
          </a:prstGeom>
        </p:spPr>
        <p:txBody>
          <a:bodyPr wrap="square">
            <a:spAutoFit/>
          </a:bodyPr>
          <a:p>
            <a:pPr marL="1196975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中频段的附加相移：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0°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 eaLnBrk="0" fontAlgn="base">
              <a:lnSpc>
                <a:spcPct val="119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1196975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对每一个单级下限频率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Lk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 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附加相移：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3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3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1193800" indent="0" algn="l" defTabSz="266700" eaLnBrk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对每一个单级上限频率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   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附加相移：</a:t>
            </a: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l" defTabSz="266700" eaLnBrk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24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1418590" indent="-221615" algn="l" defTabSz="266700" eaLnBrk="0" fontAlgn="base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将附加相移整理到一起，进而得到整个频率范围内的折线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化的对数相频特性曲线。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IM 10"/>
          <p:cNvPicPr/>
          <p:nvPr/>
        </p:nvPicPr>
        <p:blipFill>
          <a:blip r:embed="rId1"/>
          <a:srcRect l="62660" t="25778" r="6674" b="54000"/>
          <a:stretch>
            <a:fillRect/>
          </a:stretch>
        </p:blipFill>
        <p:spPr>
          <a:xfrm>
            <a:off x="5696585" y="1767840"/>
            <a:ext cx="2804160" cy="1386840"/>
          </a:xfrm>
          <a:prstGeom prst="rect">
            <a:avLst/>
          </a:prstGeom>
        </p:spPr>
      </p:pic>
      <p:pic>
        <p:nvPicPr>
          <p:cNvPr id="4" name="IM 10"/>
          <p:cNvPicPr/>
          <p:nvPr/>
        </p:nvPicPr>
        <p:blipFill>
          <a:blip r:embed="rId1"/>
          <a:srcRect l="62014" t="47565" r="6153" b="31444"/>
          <a:stretch>
            <a:fillRect/>
          </a:stretch>
        </p:blipFill>
        <p:spPr>
          <a:xfrm>
            <a:off x="5696585" y="3429000"/>
            <a:ext cx="2910840" cy="143954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3040" y="252730"/>
            <a:ext cx="8559165" cy="1445260"/>
          </a:xfrm>
          <a:prstGeom prst="rect">
            <a:avLst/>
          </a:prstGeom>
        </p:spPr>
        <p:txBody>
          <a:bodyPr>
            <a:noAutofit/>
          </a:bodyPr>
          <a:p>
            <a:pPr marL="999490" indent="-441325" algn="l" defTabSz="266700" eaLnBrk="0" fontAlgn="base">
              <a:spcBef>
                <a:spcPts val="4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例：已知某电路的各级放大电路均为共射放大电路。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其对数幅频特性如图所示。试求解下限频率左、上限频率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后和电压放大倍数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3086" t="40556" r="48997" b="34537"/>
          <a:stretch>
            <a:fillRect/>
          </a:stretch>
        </p:blipFill>
        <p:spPr>
          <a:xfrm>
            <a:off x="1722755" y="2008505"/>
            <a:ext cx="5974080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571" t="21937" r="18750" b="8333"/>
          <a:stretch>
            <a:fillRect/>
          </a:stretch>
        </p:blipFill>
        <p:spPr>
          <a:xfrm>
            <a:off x="207645" y="908685"/>
            <a:ext cx="8539480" cy="48031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961" t="5556" r="16936" b="7222"/>
          <a:stretch>
            <a:fillRect/>
          </a:stretch>
        </p:blipFill>
        <p:spPr>
          <a:xfrm>
            <a:off x="306070" y="294005"/>
            <a:ext cx="8516620" cy="60674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013" t="6111" r="16797" b="7130"/>
          <a:stretch>
            <a:fillRect/>
          </a:stretch>
        </p:blipFill>
        <p:spPr>
          <a:xfrm>
            <a:off x="306070" y="623570"/>
            <a:ext cx="8285480" cy="561149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805" t="6111" r="17005" b="8333"/>
          <a:stretch>
            <a:fillRect/>
          </a:stretch>
        </p:blipFill>
        <p:spPr>
          <a:xfrm>
            <a:off x="154305" y="152400"/>
            <a:ext cx="8635365" cy="6159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6211" t="5926" r="16693" b="6852"/>
          <a:stretch>
            <a:fillRect/>
          </a:stretch>
        </p:blipFill>
        <p:spPr>
          <a:xfrm>
            <a:off x="149860" y="102870"/>
            <a:ext cx="8843645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576" t="5741" r="17005" b="7130"/>
          <a:stretch>
            <a:fillRect/>
          </a:stretch>
        </p:blipFill>
        <p:spPr>
          <a:xfrm>
            <a:off x="334645" y="479425"/>
            <a:ext cx="8489950" cy="58991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419" t="5556" r="16693" b="7037"/>
          <a:stretch>
            <a:fillRect/>
          </a:stretch>
        </p:blipFill>
        <p:spPr>
          <a:xfrm>
            <a:off x="440690" y="472440"/>
            <a:ext cx="8331200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7305" t="6389" r="17214" b="8333"/>
          <a:stretch>
            <a:fillRect/>
          </a:stretch>
        </p:blipFill>
        <p:spPr>
          <a:xfrm>
            <a:off x="157480" y="194945"/>
            <a:ext cx="8829040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2290" name="Text Box 4"/>
          <p:cNvSpPr txBox="1"/>
          <p:nvPr>
            <p:custDataLst>
              <p:tags r:id="rId1"/>
            </p:custDataLst>
          </p:nvPr>
        </p:nvSpPr>
        <p:spPr>
          <a:xfrm>
            <a:off x="577850" y="3987800"/>
            <a:ext cx="7770813" cy="1117600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上限频率</a:t>
            </a:r>
            <a:r>
              <a:rPr lang="en-US" altLang="zh-CN" b="1" i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为高频区放大倍数下降为中频区的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0.707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时所对应的频率。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291" name="Object 5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411663" y="4673600"/>
          <a:ext cx="27098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333500" imgH="254000" progId="Equation.3">
                  <p:embed/>
                </p:oleObj>
              </mc:Choice>
              <mc:Fallback>
                <p:oleObj name="" r:id="rId3" imgW="1333500" imgH="254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1663" y="4673600"/>
                        <a:ext cx="2709862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 Box 7"/>
          <p:cNvSpPr txBox="1"/>
          <p:nvPr>
            <p:custDataLst>
              <p:tags r:id="rId5"/>
            </p:custDataLst>
          </p:nvPr>
        </p:nvSpPr>
        <p:spPr>
          <a:xfrm>
            <a:off x="592138" y="5132388"/>
            <a:ext cx="7770812" cy="1117600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下限频率</a:t>
            </a:r>
            <a:r>
              <a:rPr lang="en-US" altLang="zh-CN" b="1" i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为低频区放大倍数下降为中频区的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0.707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时所对应的频率。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293" name="Object 8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4498975" y="5713413"/>
          <a:ext cx="2859088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1282700" imgH="254000" progId="Equation.3">
                  <p:embed/>
                </p:oleObj>
              </mc:Choice>
              <mc:Fallback>
                <p:oleObj name="" r:id="rId7" imgW="1282700" imgH="2540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8975" y="5713413"/>
                        <a:ext cx="2859088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12"/>
          <p:cNvSpPr/>
          <p:nvPr/>
        </p:nvSpPr>
        <p:spPr>
          <a:xfrm>
            <a:off x="0" y="3200400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295" name="Object 13"/>
          <p:cNvGraphicFramePr>
            <a:graphicFrameLocks noChangeAspect="1"/>
          </p:cNvGraphicFramePr>
          <p:nvPr/>
        </p:nvGraphicFramePr>
        <p:xfrm>
          <a:off x="-14287" y="158750"/>
          <a:ext cx="9144000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9" imgW="3558540" imgH="1447800" progId="Visio.Drawing.6">
                  <p:embed/>
                </p:oleObj>
              </mc:Choice>
              <mc:Fallback>
                <p:oleObj name="" r:id="rId9" imgW="3558540" imgH="1447800" progId="Visio.Drawing.6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4287" y="158750"/>
                        <a:ext cx="9144000" cy="3898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71682" name="Rectangle 7"/>
          <p:cNvSpPr/>
          <p:nvPr/>
        </p:nvSpPr>
        <p:spPr>
          <a:xfrm>
            <a:off x="593725" y="271463"/>
            <a:ext cx="7437438" cy="536575"/>
          </a:xfrm>
          <a:prstGeom prst="rect">
            <a:avLst/>
          </a:prstGeom>
          <a:noFill/>
          <a:ln w="28575">
            <a:noFill/>
          </a:ln>
        </p:spPr>
        <p:txBody>
          <a:bodyPr lIns="90000" tIns="46800" rIns="90000" bIns="46800" anchor="ctr" anchorCtr="0">
            <a:spAutoFit/>
          </a:bodyPr>
          <a:p>
            <a:pPr eaLnBrk="0" hangingPunct="0">
              <a:lnSpc>
                <a:spcPct val="120000"/>
              </a:lnSpc>
              <a:buClrTx/>
              <a:buFontTx/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4.5.1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已知一个多级放大器的电压增益函数为      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83" name="Object 6"/>
          <p:cNvGraphicFramePr>
            <a:graphicFrameLocks noChangeAspect="1"/>
          </p:cNvGraphicFramePr>
          <p:nvPr/>
        </p:nvGraphicFramePr>
        <p:xfrm>
          <a:off x="771525" y="842963"/>
          <a:ext cx="77152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1" imgW="3263900" imgH="444500" progId="Equation.DSMT4">
                  <p:embed/>
                </p:oleObj>
              </mc:Choice>
              <mc:Fallback>
                <p:oleObj name="" r:id="rId1" imgW="3263900" imgH="444500" progId="Equation.DSMT4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1525" y="842963"/>
                        <a:ext cx="7715250" cy="1057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矩形 8"/>
          <p:cNvSpPr/>
          <p:nvPr/>
        </p:nvSpPr>
        <p:spPr>
          <a:xfrm>
            <a:off x="677863" y="2081213"/>
            <a:ext cx="7170737" cy="904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defTabSz="914400" eaLnBrk="0" hangingPunct="0">
              <a:lnSpc>
                <a:spcPct val="120000"/>
              </a:lnSpc>
              <a:buClrTx/>
              <a:buFontTx/>
              <a:buChar char="•"/>
              <a:tabLst>
                <a:tab pos="228600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试画出其近似波特图。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defTabSz="914400" eaLnBrk="0" hangingPunct="0">
              <a:buClrTx/>
              <a:buFontTx/>
              <a:buChar char="•"/>
              <a:tabLst>
                <a:tab pos="228600" algn="l"/>
              </a:tabLst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求中频增益和近似的上限频率和下限频率。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5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059" name="Object 9"/>
          <p:cNvGraphicFramePr>
            <a:graphicFrameLocks noChangeAspect="1"/>
          </p:cNvGraphicFramePr>
          <p:nvPr/>
        </p:nvGraphicFramePr>
        <p:xfrm>
          <a:off x="801688" y="3090863"/>
          <a:ext cx="7642225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3" imgW="3949700" imgH="1828800" progId="Equation.DSMT4">
                  <p:embed/>
                </p:oleObj>
              </mc:Choice>
              <mc:Fallback>
                <p:oleObj name="" r:id="rId3" imgW="3949700" imgH="1828800" progId="Equation.DSMT4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3090863"/>
                        <a:ext cx="7642225" cy="353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72706" name="Rectangle 9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lIns="90000" tIns="46800" rIns="90000" bIns="46800" anchor="ctr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07" name="Rectangle 109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  <a:buClrTx/>
              <a:buFontTx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2708" name="Picture 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0" y="-42862"/>
            <a:ext cx="6372225" cy="376237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72709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762375"/>
            <a:ext cx="6657975" cy="3128963"/>
          </a:xfrm>
          <a:prstGeom prst="rect">
            <a:avLst/>
          </a:prstGeom>
          <a:noFill/>
          <a:ln w="28575">
            <a:noFill/>
          </a:ln>
        </p:spPr>
      </p:pic>
      <p:graphicFrame>
        <p:nvGraphicFramePr>
          <p:cNvPr id="72710" name="Object 132"/>
          <p:cNvGraphicFramePr>
            <a:graphicFrameLocks noChangeAspect="1"/>
          </p:cNvGraphicFramePr>
          <p:nvPr/>
        </p:nvGraphicFramePr>
        <p:xfrm>
          <a:off x="3638550" y="3395663"/>
          <a:ext cx="49307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3" imgW="2832100" imgH="901700" progId="Equation.DSMT4">
                  <p:embed/>
                </p:oleObj>
              </mc:Choice>
              <mc:Fallback>
                <p:oleObj name="" r:id="rId3" imgW="2832100" imgH="901700" progId="Equation.DSMT4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8550" y="3395663"/>
                        <a:ext cx="4930775" cy="1571625"/>
                      </a:xfrm>
                      <a:prstGeom prst="rect">
                        <a:avLst/>
                      </a:prstGeom>
                      <a:noFill/>
                      <a:ln w="34925" cap="flat" cmpd="sng">
                        <a:solidFill>
                          <a:srgbClr val="00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711" name="直接连接符 2"/>
          <p:cNvCxnSpPr/>
          <p:nvPr/>
        </p:nvCxnSpPr>
        <p:spPr>
          <a:xfrm flipH="1">
            <a:off x="2103438" y="1355725"/>
            <a:ext cx="479425" cy="8620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12" name="直接连接符 4"/>
          <p:cNvCxnSpPr/>
          <p:nvPr/>
        </p:nvCxnSpPr>
        <p:spPr>
          <a:xfrm flipH="1">
            <a:off x="1173163" y="2217738"/>
            <a:ext cx="930275" cy="7762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13" name="矩形 13"/>
          <p:cNvSpPr/>
          <p:nvPr/>
        </p:nvSpPr>
        <p:spPr>
          <a:xfrm rot="1634275">
            <a:off x="2270125" y="1376363"/>
            <a:ext cx="168275" cy="1290637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4" name="矩形 6"/>
          <p:cNvSpPr/>
          <p:nvPr/>
        </p:nvSpPr>
        <p:spPr>
          <a:xfrm rot="3180226">
            <a:off x="1560513" y="2427288"/>
            <a:ext cx="98425" cy="123507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72715" name="直接连接符 10"/>
          <p:cNvCxnSpPr/>
          <p:nvPr/>
        </p:nvCxnSpPr>
        <p:spPr>
          <a:xfrm>
            <a:off x="3309938" y="4967288"/>
            <a:ext cx="533400" cy="3333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16" name="直接连接符 14"/>
          <p:cNvCxnSpPr/>
          <p:nvPr/>
        </p:nvCxnSpPr>
        <p:spPr>
          <a:xfrm>
            <a:off x="3854450" y="5278438"/>
            <a:ext cx="555625" cy="11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17" name="直接连接符 20"/>
          <p:cNvCxnSpPr/>
          <p:nvPr/>
        </p:nvCxnSpPr>
        <p:spPr>
          <a:xfrm>
            <a:off x="4754563" y="5468938"/>
            <a:ext cx="931862" cy="8096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18" name="矩形 22"/>
          <p:cNvSpPr/>
          <p:nvPr/>
        </p:nvSpPr>
        <p:spPr>
          <a:xfrm rot="-2826554">
            <a:off x="4875213" y="5508625"/>
            <a:ext cx="298450" cy="92233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719" name="矩形 29"/>
          <p:cNvSpPr/>
          <p:nvPr/>
        </p:nvSpPr>
        <p:spPr>
          <a:xfrm rot="-3100677">
            <a:off x="5226050" y="5780088"/>
            <a:ext cx="298450" cy="92392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lnSpc>
                <a:spcPct val="120000"/>
              </a:lnSpc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73730" name="Text Box 2"/>
          <p:cNvSpPr txBox="1"/>
          <p:nvPr/>
        </p:nvSpPr>
        <p:spPr>
          <a:xfrm>
            <a:off x="3646488" y="2057400"/>
            <a:ext cx="1841500" cy="701675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zh-CN" altLang="en-US" sz="4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作  业</a:t>
            </a:r>
            <a:endParaRPr lang="zh-CN" altLang="en-US" sz="4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31" name="Rectangle 4"/>
          <p:cNvSpPr/>
          <p:nvPr/>
        </p:nvSpPr>
        <p:spPr>
          <a:xfrm>
            <a:off x="4221163" y="3001963"/>
            <a:ext cx="752475" cy="641350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</a:t>
            </a:r>
            <a:endParaRPr lang="en-US" altLang="zh-CN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32" name="Rectangle 6"/>
          <p:cNvSpPr/>
          <p:nvPr/>
        </p:nvSpPr>
        <p:spPr>
          <a:xfrm>
            <a:off x="4184650" y="3973513"/>
            <a:ext cx="752475" cy="641350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4.3</a:t>
            </a:r>
            <a:endParaRPr lang="en-US" altLang="zh-CN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33" name="Rectangle 6"/>
          <p:cNvSpPr/>
          <p:nvPr/>
        </p:nvSpPr>
        <p:spPr>
          <a:xfrm>
            <a:off x="4208463" y="4945063"/>
            <a:ext cx="758825" cy="64928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 anchor="t" anchorCtr="0">
            <a:spAutoFit/>
          </a:bodyPr>
          <a:p>
            <a:pPr algn="ctr">
              <a:spcBef>
                <a:spcPct val="50000"/>
              </a:spcBef>
              <a:buClr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4.4</a:t>
            </a:r>
            <a:endParaRPr lang="en-US" altLang="zh-CN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ClrTx/>
              <a:buFont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3314" name="Text Box 8"/>
          <p:cNvSpPr txBox="1"/>
          <p:nvPr/>
        </p:nvSpPr>
        <p:spPr>
          <a:xfrm>
            <a:off x="549275" y="3702050"/>
            <a:ext cx="7770813" cy="1117600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 anchor="t" anchorCtr="0">
            <a:spAutoFit/>
          </a:bodyPr>
          <a:p>
            <a:pPr>
              <a:lnSpc>
                <a:spcPct val="120000"/>
              </a:lnSpc>
              <a:buClrTx/>
              <a:buFontTx/>
            </a:pP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通频带</a:t>
            </a:r>
            <a:r>
              <a:rPr lang="en-US" altLang="zh-CN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BW</a:t>
            </a:r>
            <a:r>
              <a:rPr lang="zh-CN" altLang="en-US" b="1" dirty="0">
                <a:solidFill>
                  <a:srgbClr val="CC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BW=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≈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——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表征放大器的线性失真许可范围内的信号频带宽度。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15" name="Object 10"/>
          <p:cNvGraphicFramePr>
            <a:graphicFrameLocks noChangeAspect="1"/>
          </p:cNvGraphicFramePr>
          <p:nvPr/>
        </p:nvGraphicFramePr>
        <p:xfrm>
          <a:off x="971550" y="4997450"/>
          <a:ext cx="6313488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374900" imgH="533400" progId="Equation.3">
                  <p:embed/>
                </p:oleObj>
              </mc:Choice>
              <mc:Fallback>
                <p:oleObj name="" r:id="rId1" imgW="2374900" imgH="5334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4997450"/>
                        <a:ext cx="6313488" cy="1416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11"/>
          <p:cNvGraphicFramePr>
            <a:graphicFrameLocks noChangeAspect="1"/>
          </p:cNvGraphicFramePr>
          <p:nvPr/>
        </p:nvGraphicFramePr>
        <p:xfrm>
          <a:off x="0" y="0"/>
          <a:ext cx="91440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3558540" imgH="1447800" progId="Visio.Drawing.6">
                  <p:embed/>
                </p:oleObj>
              </mc:Choice>
              <mc:Fallback>
                <p:oleObj name="" r:id="rId3" imgW="3558540" imgH="1447800" progId="Visio.Drawing.6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3752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80.5,&quot;left&quot;:45.5,&quot;top&quot;:314,&quot;width&quot;:613}"/>
</p:tagLst>
</file>

<file path=ppt/tags/tag2.xml><?xml version="1.0" encoding="utf-8"?>
<p:tagLst xmlns:p="http://schemas.openxmlformats.org/presentationml/2006/main">
  <p:tag name="KSO_WM_DIAGRAM_VIRTUALLY_FRAME" val="{&quot;height&quot;:180.5,&quot;left&quot;:45.5,&quot;top&quot;:314,&quot;width&quot;:613}"/>
</p:tagLst>
</file>

<file path=ppt/tags/tag3.xml><?xml version="1.0" encoding="utf-8"?>
<p:tagLst xmlns:p="http://schemas.openxmlformats.org/presentationml/2006/main">
  <p:tag name="KSO_WM_DIAGRAM_VIRTUALLY_FRAME" val="{&quot;height&quot;:180.5,&quot;left&quot;:45.5,&quot;top&quot;:314,&quot;width&quot;:613}"/>
</p:tagLst>
</file>

<file path=ppt/tags/tag4.xml><?xml version="1.0" encoding="utf-8"?>
<p:tagLst xmlns:p="http://schemas.openxmlformats.org/presentationml/2006/main">
  <p:tag name="KSO_WM_DIAGRAM_VIRTUALLY_FRAME" val="{&quot;height&quot;:180.5,&quot;left&quot;:45.5,&quot;top&quot;:314,&quot;width&quot;:613}"/>
</p:tagLst>
</file>

<file path=ppt/tags/tag5.xml><?xml version="1.0" encoding="utf-8"?>
<p:tagLst xmlns:p="http://schemas.openxmlformats.org/presentationml/2006/main">
  <p:tag name="KSO_WM_UNIT_PLACING_PICTURE_USER_VIEWPORT" val="{&quot;height&quot;:10266,&quot;width&quot;:14133}"/>
</p:tagLst>
</file>

<file path=ppt/tags/tag6.xml><?xml version="1.0" encoding="utf-8"?>
<p:tagLst xmlns:p="http://schemas.openxmlformats.org/presentationml/2006/main">
  <p:tag name="commondata" val="eyJoZGlkIjoiYTJiYTg1NjU4Y2I3YThkNDgwMjA4OTQ5NTVmNzgxMjIifQ=="/>
</p:tagLst>
</file>

<file path=ppt/theme/theme1.xml><?xml version="1.0" encoding="utf-8"?>
<a:theme xmlns:a="http://schemas.openxmlformats.org/drawingml/2006/main" name="古瓶荷花">
  <a:themeElements>
    <a:clrScheme name="古瓶荷花 4">
      <a:dk1>
        <a:srgbClr val="000000"/>
      </a:dk1>
      <a:lt1>
        <a:srgbClr val="FFFFCC"/>
      </a:lt1>
      <a:dk2>
        <a:srgbClr val="CC3300"/>
      </a:dk2>
      <a:lt2>
        <a:srgbClr val="C0C0C0"/>
      </a:lt2>
      <a:accent1>
        <a:srgbClr val="FFFFCC"/>
      </a:accent1>
      <a:accent2>
        <a:srgbClr val="339933"/>
      </a:accent2>
      <a:accent3>
        <a:srgbClr val="FFFFE2"/>
      </a:accent3>
      <a:accent4>
        <a:srgbClr val="000000"/>
      </a:accent4>
      <a:accent5>
        <a:srgbClr val="FFFFE2"/>
      </a:accent5>
      <a:accent6>
        <a:srgbClr val="2D8A2D"/>
      </a:accent6>
      <a:hlink>
        <a:srgbClr val="0066FF"/>
      </a:hlink>
      <a:folHlink>
        <a:srgbClr val="6F6F9F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0</TotalTime>
  <Words>3907</Words>
  <Application>WPS 演示</Application>
  <PresentationFormat>全屏显示(4:3)</PresentationFormat>
  <Paragraphs>1262</Paragraphs>
  <Slides>82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120</vt:i4>
      </vt:variant>
      <vt:variant>
        <vt:lpstr>幻灯片标题</vt:lpstr>
      </vt:variant>
      <vt:variant>
        <vt:i4>82</vt:i4>
      </vt:variant>
    </vt:vector>
  </HeadingPairs>
  <TitlesOfParts>
    <vt:vector size="214" baseType="lpstr">
      <vt:lpstr>Arial</vt:lpstr>
      <vt:lpstr>宋体</vt:lpstr>
      <vt:lpstr>Wingdings</vt:lpstr>
      <vt:lpstr>Times New Roman</vt:lpstr>
      <vt:lpstr>微软雅黑</vt:lpstr>
      <vt:lpstr>Arial Unicode MS</vt:lpstr>
      <vt:lpstr>Symbol</vt:lpstr>
      <vt:lpstr>方正舒体</vt:lpstr>
      <vt:lpstr>Verdana</vt:lpstr>
      <vt:lpstr>Arial</vt:lpstr>
      <vt:lpstr>Times New Roman</vt:lpstr>
      <vt:lpstr>古瓶荷花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Visio.Drawing.4</vt:lpstr>
      <vt:lpstr>Visio.Drawing.6</vt:lpstr>
      <vt:lpstr>Visio.Drawing.6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Visio.Drawing.4</vt:lpstr>
      <vt:lpstr>Visio.Drawing.4</vt:lpstr>
      <vt:lpstr>Visio.Drawing.6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第四章  放大电路的频率响应</vt:lpstr>
      <vt:lpstr>音频信号波形和频谱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聚星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扩刘立就</dc:title>
  <dc:creator>杨</dc:creator>
  <cp:lastModifiedBy>邓丽城</cp:lastModifiedBy>
  <cp:revision>871</cp:revision>
  <dcterms:created xsi:type="dcterms:W3CDTF">2001-12-30T12:23:00Z</dcterms:created>
  <dcterms:modified xsi:type="dcterms:W3CDTF">2024-11-11T15:21:25Z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225DF221905448FCB774A5D54662D75E_12</vt:lpwstr>
  </property>
  <property fmtid="{D5CDD505-2E9C-101B-9397-08002B2CF9AE}" pid="3" name="KSOProductBuildVer">
    <vt:lpwstr>2052-12.1.0.18276</vt:lpwstr>
  </property>
</Properties>
</file>